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257" r:id="rId2"/>
    <p:sldId id="259" r:id="rId3"/>
    <p:sldId id="267" r:id="rId4"/>
    <p:sldId id="268" r:id="rId5"/>
    <p:sldId id="279" r:id="rId6"/>
    <p:sldId id="280" r:id="rId7"/>
    <p:sldId id="263" r:id="rId8"/>
    <p:sldId id="264" r:id="rId9"/>
    <p:sldId id="283" r:id="rId10"/>
    <p:sldId id="281" r:id="rId11"/>
    <p:sldId id="284" r:id="rId12"/>
    <p:sldId id="271" r:id="rId13"/>
    <p:sldId id="273" r:id="rId14"/>
    <p:sldId id="275" r:id="rId15"/>
    <p:sldId id="274" r:id="rId16"/>
    <p:sldId id="276" r:id="rId17"/>
    <p:sldId id="277" r:id="rId18"/>
    <p:sldId id="278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5E0EC"/>
    <a:srgbClr val="809BC8"/>
    <a:srgbClr val="4978B1"/>
    <a:srgbClr val="3C6494"/>
    <a:srgbClr val="B9CD96"/>
    <a:srgbClr val="89A54E"/>
    <a:srgbClr val="FAC3A8"/>
    <a:srgbClr val="F79646"/>
    <a:srgbClr val="CC7B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96" y="5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2" d="100"/>
          <a:sy n="52" d="100"/>
        </p:scale>
        <p:origin x="-2664" y="-6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68029348307398707"/>
          <c:y val="0.14457845905368977"/>
          <c:w val="0.3100989204188408"/>
          <c:h val="0.47468759057644844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ser>
          <c:idx val="0"/>
          <c:order val="0"/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'2020'!$P$39:$P$40</c:f>
              <c:strCache>
                <c:ptCount val="2"/>
                <c:pt idx="0">
                  <c:v>DEP</c:v>
                </c:pt>
                <c:pt idx="1">
                  <c:v>Checkpoint</c:v>
                </c:pt>
              </c:strCache>
            </c:strRef>
          </c:cat>
          <c:val>
            <c:numRef>
              <c:f>'2020'!$Q$39:$Q$40</c:f>
              <c:numCache>
                <c:formatCode>General</c:formatCode>
                <c:ptCount val="2"/>
                <c:pt idx="0">
                  <c:v>271</c:v>
                </c:pt>
                <c:pt idx="1">
                  <c:v>188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F4F002-8485-421C-AB84-50AE60EF30CE}" type="datetimeFigureOut">
              <a:rPr lang="en-GB" smtClean="0"/>
              <a:t>19/11/2020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360847-1098-476A-A9FC-88F96704D6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01955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360847-1098-476A-A9FC-88F96704D696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34229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2233D7B-2E9F-49E1-B00A-43B59910C38A}" type="datetimeFigureOut">
              <a:rPr lang="en-GB" smtClean="0"/>
              <a:pPr/>
              <a:t>19/11/2020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GB">
              <a:solidFill>
                <a:srgbClr val="2AC2BB">
                  <a:tint val="2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F55576F-3E73-4A3C-97DC-E64095A1E92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0442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233D7B-2E9F-49E1-B00A-43B59910C38A}" type="datetimeFigureOut">
              <a:rPr lang="en-GB" smtClean="0">
                <a:solidFill>
                  <a:prstClr val="black"/>
                </a:solidFill>
              </a:rPr>
              <a:pPr/>
              <a:t>19/11/2020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F55576F-3E73-4A3C-97DC-E64095A1E925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7643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233D7B-2E9F-49E1-B00A-43B59910C38A}" type="datetimeFigureOut">
              <a:rPr lang="en-GB" smtClean="0">
                <a:solidFill>
                  <a:prstClr val="black"/>
                </a:solidFill>
              </a:rPr>
              <a:pPr/>
              <a:t>19/11/2020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F55576F-3E73-4A3C-97DC-E64095A1E925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98545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233D7B-2E9F-49E1-B00A-43B59910C38A}" type="datetimeFigureOut">
              <a:rPr lang="en-GB" smtClean="0">
                <a:solidFill>
                  <a:prstClr val="black"/>
                </a:solidFill>
              </a:rPr>
              <a:pPr/>
              <a:t>19/11/2020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F55576F-3E73-4A3C-97DC-E64095A1E925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6661970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233D7B-2E9F-49E1-B00A-43B59910C38A}" type="datetimeFigureOut">
              <a:rPr lang="en-GB" smtClean="0">
                <a:solidFill>
                  <a:prstClr val="white"/>
                </a:solidFill>
              </a:rPr>
              <a:pPr/>
              <a:t>19/11/2020</a:t>
            </a:fld>
            <a:endParaRPr lang="en-GB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F55576F-3E73-4A3C-97DC-E64095A1E925}" type="slidenum">
              <a:rPr lang="en-GB" smtClean="0">
                <a:solidFill>
                  <a:prstClr val="white"/>
                </a:solidFill>
              </a:rPr>
              <a:pPr/>
              <a:t>‹#›</a:t>
            </a:fld>
            <a:endParaRPr lang="en-GB">
              <a:solidFill>
                <a:prstClr val="white"/>
              </a:solidFill>
            </a:endParaRPr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742484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233D7B-2E9F-49E1-B00A-43B59910C38A}" type="datetimeFigureOut">
              <a:rPr lang="en-GB" smtClean="0">
                <a:solidFill>
                  <a:prstClr val="white"/>
                </a:solidFill>
              </a:rPr>
              <a:pPr/>
              <a:t>19/11/2020</a:t>
            </a:fld>
            <a:endParaRPr lang="en-GB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F55576F-3E73-4A3C-97DC-E64095A1E925}" type="slidenum">
              <a:rPr lang="en-GB" smtClean="0">
                <a:solidFill>
                  <a:prstClr val="white"/>
                </a:solidFill>
              </a:rPr>
              <a:pPr/>
              <a:t>‹#›</a:t>
            </a:fld>
            <a:endParaRPr lang="en-GB">
              <a:solidFill>
                <a:prstClr val="white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61482422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233D7B-2E9F-49E1-B00A-43B59910C38A}" type="datetimeFigureOut">
              <a:rPr lang="en-GB" smtClean="0">
                <a:solidFill>
                  <a:prstClr val="black"/>
                </a:solidFill>
              </a:rPr>
              <a:pPr/>
              <a:t>19/11/2020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F55576F-3E73-4A3C-97DC-E64095A1E925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794052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233D7B-2E9F-49E1-B00A-43B59910C38A}" type="datetimeFigureOut">
              <a:rPr lang="en-GB" smtClean="0">
                <a:solidFill>
                  <a:prstClr val="white"/>
                </a:solidFill>
              </a:rPr>
              <a:pPr/>
              <a:t>19/11/2020</a:t>
            </a:fld>
            <a:endParaRPr lang="en-GB">
              <a:solidFill>
                <a:prstClr val="white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>
              <a:solidFill>
                <a:prstClr val="white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F55576F-3E73-4A3C-97DC-E64095A1E925}" type="slidenum">
              <a:rPr lang="en-GB" smtClean="0">
                <a:solidFill>
                  <a:prstClr val="white"/>
                </a:solidFill>
              </a:rPr>
              <a:pPr/>
              <a:t>‹#›</a:t>
            </a:fld>
            <a:endParaRPr lang="en-GB">
              <a:solidFill>
                <a:prstClr val="white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67092471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233D7B-2E9F-49E1-B00A-43B59910C38A}" type="datetimeFigureOut">
              <a:rPr lang="en-GB" smtClean="0">
                <a:solidFill>
                  <a:prstClr val="black"/>
                </a:solidFill>
              </a:rPr>
              <a:pPr/>
              <a:t>19/11/2020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F55576F-3E73-4A3C-97DC-E64095A1E925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44530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92233D7B-2E9F-49E1-B00A-43B59910C38A}" type="datetimeFigureOut">
              <a:rPr lang="en-GB" smtClean="0">
                <a:solidFill>
                  <a:prstClr val="black"/>
                </a:solidFill>
              </a:rPr>
              <a:pPr/>
              <a:t>19/11/2020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F55576F-3E73-4A3C-97DC-E64095A1E925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1158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2233D7B-2E9F-49E1-B00A-43B59910C38A}" type="datetimeFigureOut">
              <a:rPr lang="en-GB" smtClean="0">
                <a:solidFill>
                  <a:prstClr val="white"/>
                </a:solidFill>
              </a:rPr>
              <a:pPr/>
              <a:t>19/11/2020</a:t>
            </a:fld>
            <a:endParaRPr lang="en-GB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GB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F55576F-3E73-4A3C-97DC-E64095A1E925}" type="slidenum">
              <a:rPr lang="en-GB" smtClean="0">
                <a:solidFill>
                  <a:prstClr val="white"/>
                </a:solidFill>
              </a:rPr>
              <a:pPr/>
              <a:t>‹#›</a:t>
            </a:fld>
            <a:endParaRPr lang="en-GB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439715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92233D7B-2E9F-49E1-B00A-43B59910C38A}" type="datetimeFigureOut">
              <a:rPr lang="en-GB" smtClean="0">
                <a:solidFill>
                  <a:prstClr val="black"/>
                </a:solidFill>
              </a:rPr>
              <a:pPr/>
              <a:t>19/11/2020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9F55576F-3E73-4A3C-97DC-E64095A1E925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78653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2.xml"/><Relationship Id="rId5" Type="http://schemas.openxmlformats.org/officeDocument/2006/relationships/chart" Target="../charts/chart1.xml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4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980728"/>
            <a:ext cx="7844408" cy="2766169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Checkpoint Cymru </a:t>
            </a:r>
            <a:br>
              <a:rPr lang="en-GB" dirty="0" smtClean="0">
                <a:solidFill>
                  <a:schemeClr val="tx1"/>
                </a:solidFill>
              </a:rPr>
            </a:br>
            <a:r>
              <a:rPr lang="en-GB" dirty="0" smtClean="0">
                <a:solidFill>
                  <a:schemeClr val="tx1"/>
                </a:solidFill>
              </a:rPr>
              <a:t>Y </a:t>
            </a:r>
            <a:r>
              <a:rPr lang="en-GB" dirty="0" err="1">
                <a:solidFill>
                  <a:schemeClr val="tx1"/>
                </a:solidFill>
              </a:rPr>
              <a:t>F</a:t>
            </a:r>
            <a:r>
              <a:rPr lang="en-GB" dirty="0" err="1" smtClean="0">
                <a:solidFill>
                  <a:schemeClr val="tx1"/>
                </a:solidFill>
              </a:rPr>
              <a:t>lwyddyn</a:t>
            </a:r>
            <a:r>
              <a:rPr lang="en-GB" dirty="0" smtClean="0">
                <a:solidFill>
                  <a:schemeClr val="tx1"/>
                </a:solidFill>
              </a:rPr>
              <a:t> </a:t>
            </a:r>
            <a:r>
              <a:rPr lang="en-GB" dirty="0" err="1" smtClean="0">
                <a:solidFill>
                  <a:schemeClr val="tx1"/>
                </a:solidFill>
              </a:rPr>
              <a:t>Gyntaf</a:t>
            </a:r>
            <a:r>
              <a:rPr lang="en-GB" dirty="0" smtClean="0">
                <a:solidFill>
                  <a:schemeClr val="tx1"/>
                </a:solidFill>
              </a:rPr>
              <a:t/>
            </a:r>
            <a:br>
              <a:rPr lang="en-GB" dirty="0" smtClean="0">
                <a:solidFill>
                  <a:schemeClr val="tx1"/>
                </a:solidFill>
              </a:rPr>
            </a:br>
            <a:r>
              <a:rPr lang="en-GB" dirty="0" smtClean="0">
                <a:solidFill>
                  <a:schemeClr val="tx1"/>
                </a:solidFill>
              </a:rPr>
              <a:t>The First Year</a:t>
            </a:r>
            <a:br>
              <a:rPr lang="en-GB" dirty="0" smtClean="0">
                <a:solidFill>
                  <a:schemeClr val="tx1"/>
                </a:solidFill>
              </a:rPr>
            </a:br>
            <a:r>
              <a:rPr lang="en-GB" dirty="0">
                <a:solidFill>
                  <a:schemeClr val="tx1"/>
                </a:solidFill>
              </a:rPr>
              <a:t/>
            </a:r>
            <a:br>
              <a:rPr lang="en-GB" dirty="0">
                <a:solidFill>
                  <a:schemeClr val="tx1"/>
                </a:solidFill>
              </a:rPr>
            </a:br>
            <a:r>
              <a:rPr lang="en-GB" dirty="0" smtClean="0">
                <a:solidFill>
                  <a:schemeClr val="tx1"/>
                </a:solidFill>
              </a:rPr>
              <a:t>Anna Baker</a:t>
            </a:r>
            <a:endParaRPr lang="en-GB" dirty="0">
              <a:solidFill>
                <a:schemeClr val="tx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5472162"/>
            <a:ext cx="2952328" cy="1239172"/>
          </a:xfrm>
          <a:prstGeom prst="rect">
            <a:avLst/>
          </a:prstGeom>
        </p:spPr>
      </p:pic>
      <p:pic>
        <p:nvPicPr>
          <p:cNvPr id="1026" name="Picture 2" descr="\\fhqfile003\Pol_Cr_Commissioner$\Administration of the OPCC\Templates\Branding\North Wales Police\NWP Block Logo Colour B (2)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5494620"/>
            <a:ext cx="3260271" cy="12265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\\fhqfile003\Pol_Cr_Commissioner$\Administration of the OPCC\Templates\Branding\OPCC North Wales\NW OPCC Logo 1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5494620"/>
            <a:ext cx="1872207" cy="1226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75362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146250"/>
          </a:xfrm>
        </p:spPr>
        <p:txBody>
          <a:bodyPr>
            <a:normAutofit/>
          </a:bodyPr>
          <a:lstStyle/>
          <a:p>
            <a:r>
              <a:rPr lang="en-GB" dirty="0" err="1" smtClean="0"/>
              <a:t>Niferoedd</a:t>
            </a:r>
            <a:r>
              <a:rPr lang="en-GB" dirty="0" smtClean="0"/>
              <a:t> Checkpoint ag RAC</a:t>
            </a:r>
            <a:br>
              <a:rPr lang="en-GB" dirty="0" smtClean="0"/>
            </a:br>
            <a:r>
              <a:rPr lang="en-GB" dirty="0" smtClean="0"/>
              <a:t>Checkpoint Numbers and DEP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5472162"/>
            <a:ext cx="2952328" cy="1239172"/>
          </a:xfrm>
          <a:prstGeom prst="rect">
            <a:avLst/>
          </a:prstGeom>
        </p:spPr>
      </p:pic>
      <p:pic>
        <p:nvPicPr>
          <p:cNvPr id="1026" name="Picture 2" descr="\\fhqfile003\Pol_Cr_Commissioner$\Administration of the OPCC\Templates\Branding\North Wales Police\NWP Block Logo Colour B (2)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5494620"/>
            <a:ext cx="3260271" cy="12265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\\fhqfile003\Pol_Cr_Commissioner$\Administration of the OPCC\Templates\Branding\OPCC North Wales\NW OPCC Logo 1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5494620"/>
            <a:ext cx="1872207" cy="1226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94337334"/>
              </p:ext>
            </p:extLst>
          </p:nvPr>
        </p:nvGraphicFramePr>
        <p:xfrm>
          <a:off x="683568" y="2049612"/>
          <a:ext cx="7931224" cy="33880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85048578"/>
              </p:ext>
            </p:extLst>
          </p:nvPr>
        </p:nvGraphicFramePr>
        <p:xfrm>
          <a:off x="1331640" y="1988840"/>
          <a:ext cx="5688632" cy="33393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638656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Graphic spid="9" grpId="0">
        <p:bldAsOne/>
      </p:bldGraphic>
      <p:bldGraphic spid="10" grpId="0">
        <p:bldAsOne/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552" t="2201" r="33782" b="5836"/>
          <a:stretch/>
        </p:blipFill>
        <p:spPr bwMode="auto">
          <a:xfrm>
            <a:off x="323529" y="266700"/>
            <a:ext cx="5632772" cy="4610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5472162"/>
            <a:ext cx="2952328" cy="1239172"/>
          </a:xfrm>
          <a:prstGeom prst="rect">
            <a:avLst/>
          </a:prstGeom>
        </p:spPr>
      </p:pic>
      <p:pic>
        <p:nvPicPr>
          <p:cNvPr id="1026" name="Picture 2" descr="\\fhqfile003\Pol_Cr_Commissioner$\Administration of the OPCC\Templates\Branding\North Wales Police\NWP Block Logo Colour B (2)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5494620"/>
            <a:ext cx="3260271" cy="12265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\\fhqfile003\Pol_Cr_Commissioner$\Administration of the OPCC\Templates\Branding\OPCC North Wales\NW OPCC Logo 1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5494620"/>
            <a:ext cx="1872207" cy="1226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Oval 4"/>
          <p:cNvSpPr/>
          <p:nvPr/>
        </p:nvSpPr>
        <p:spPr>
          <a:xfrm>
            <a:off x="1323802" y="1183184"/>
            <a:ext cx="3104181" cy="2965896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Box 9"/>
          <p:cNvSpPr txBox="1"/>
          <p:nvPr/>
        </p:nvSpPr>
        <p:spPr>
          <a:xfrm>
            <a:off x="1933432" y="2481466"/>
            <a:ext cx="18108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latin typeface="Calibri" panose="020F0502020204030204" pitchFamily="34" charset="0"/>
                <a:cs typeface="Calibri" panose="020F0502020204030204" pitchFamily="34" charset="0"/>
              </a:rPr>
              <a:t>Types of offences</a:t>
            </a:r>
            <a:endParaRPr lang="en-GB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3899" t="2201" r="749" b="5836"/>
          <a:stretch/>
        </p:blipFill>
        <p:spPr bwMode="auto">
          <a:xfrm>
            <a:off x="5665465" y="266700"/>
            <a:ext cx="2995936" cy="4610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70050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95536" y="1340768"/>
            <a:ext cx="8229600" cy="4669979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en-GB" dirty="0" smtClean="0"/>
              <a:t>Kaleidoscope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GB" dirty="0" err="1" smtClean="0"/>
              <a:t>Cais</a:t>
            </a:r>
            <a:endParaRPr lang="en-GB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en-GB" dirty="0" err="1" smtClean="0"/>
              <a:t>Wallich</a:t>
            </a:r>
            <a:endParaRPr lang="en-GB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en-GB" dirty="0" err="1" smtClean="0"/>
              <a:t>Gorwel</a:t>
            </a:r>
            <a:endParaRPr lang="en-GB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en-GB" dirty="0" smtClean="0"/>
              <a:t>DASU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GB" dirty="0" smtClean="0"/>
              <a:t>NWWC – Pathfinder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GB" dirty="0" smtClean="0"/>
              <a:t>BIPBC / BCUBH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GB" dirty="0" err="1" smtClean="0"/>
              <a:t>Hafal</a:t>
            </a:r>
            <a:endParaRPr lang="en-GB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en-GB" dirty="0" err="1" smtClean="0"/>
              <a:t>AGaP</a:t>
            </a:r>
            <a:r>
              <a:rPr lang="en-GB" dirty="0" smtClean="0"/>
              <a:t>/DWP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 err="1" smtClean="0"/>
              <a:t>Asiantaethau</a:t>
            </a:r>
            <a:r>
              <a:rPr lang="en-GB" dirty="0" smtClean="0"/>
              <a:t> </a:t>
            </a:r>
            <a:br>
              <a:rPr lang="en-GB" dirty="0" smtClean="0"/>
            </a:br>
            <a:r>
              <a:rPr lang="en-GB" dirty="0" smtClean="0"/>
              <a:t>Agencies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5472162"/>
            <a:ext cx="2952328" cy="1239172"/>
          </a:xfrm>
          <a:prstGeom prst="rect">
            <a:avLst/>
          </a:prstGeom>
        </p:spPr>
      </p:pic>
      <p:pic>
        <p:nvPicPr>
          <p:cNvPr id="1026" name="Picture 2" descr="\\fhqfile003\Pol_Cr_Commissioner$\Administration of the OPCC\Templates\Branding\North Wales Police\NWP Block Logo Colour B (2)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5494620"/>
            <a:ext cx="3260271" cy="12265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\\fhqfile003\Pol_Cr_Commissioner$\Administration of the OPCC\Templates\Branding\OPCC North Wales\NW OPCC Logo 1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5494620"/>
            <a:ext cx="1872207" cy="1226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918323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260648"/>
            <a:ext cx="7844408" cy="2232248"/>
          </a:xfrm>
        </p:spPr>
        <p:txBody>
          <a:bodyPr>
            <a:normAutofit/>
          </a:bodyPr>
          <a:lstStyle/>
          <a:p>
            <a:pPr algn="ctr"/>
            <a:r>
              <a:rPr lang="en-GB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Astudiaethau</a:t>
            </a:r>
            <a:r>
              <a:rPr lang="en-GB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Achos</a:t>
            </a:r>
            <a:r>
              <a:rPr lang="en-GB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GB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Case Studies</a:t>
            </a:r>
            <a:endParaRPr lang="en-GB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5472162"/>
            <a:ext cx="2952328" cy="1239172"/>
          </a:xfrm>
          <a:prstGeom prst="rect">
            <a:avLst/>
          </a:prstGeom>
        </p:spPr>
      </p:pic>
      <p:pic>
        <p:nvPicPr>
          <p:cNvPr id="1026" name="Picture 2" descr="\\fhqfile003\Pol_Cr_Commissioner$\Administration of the OPCC\Templates\Branding\North Wales Police\NWP Block Logo Colour B (2)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5494620"/>
            <a:ext cx="3260271" cy="12265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\\fhqfile003\Pol_Cr_Commissioner$\Administration of the OPCC\Templates\Branding\OPCC North Wales\NW OPCC Logo 1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5494620"/>
            <a:ext cx="1872207" cy="1226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827584" y="332656"/>
            <a:ext cx="76328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94479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260648"/>
            <a:ext cx="7844408" cy="468052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 smtClean="0">
                <a:effectLst/>
              </a:rPr>
              <a:t> </a:t>
            </a:r>
            <a:r>
              <a:rPr lang="en-GB" dirty="0">
                <a:effectLst/>
              </a:rPr>
              <a:t>‘Really helpful and for the first time in years a feeling that I was not walking alone with my mental health issues and the problems that caused them’</a:t>
            </a:r>
            <a:endParaRPr lang="en-GB" dirty="0">
              <a:solidFill>
                <a:schemeClr val="tx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5472162"/>
            <a:ext cx="2952328" cy="1239172"/>
          </a:xfrm>
          <a:prstGeom prst="rect">
            <a:avLst/>
          </a:prstGeom>
        </p:spPr>
      </p:pic>
      <p:pic>
        <p:nvPicPr>
          <p:cNvPr id="1026" name="Picture 2" descr="\\fhqfile003\Pol_Cr_Commissioner$\Administration of the OPCC\Templates\Branding\North Wales Police\NWP Block Logo Colour B (2)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5494620"/>
            <a:ext cx="3260271" cy="12265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\\fhqfile003\Pol_Cr_Commissioner$\Administration of the OPCC\Templates\Branding\OPCC North Wales\NW OPCC Logo 1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5494620"/>
            <a:ext cx="1872207" cy="1226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53297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260648"/>
            <a:ext cx="7844408" cy="4608512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“</a:t>
            </a:r>
            <a:r>
              <a:rPr lang="en-GB" dirty="0" err="1" smtClean="0">
                <a:solidFill>
                  <a:schemeClr val="tx1"/>
                </a:solidFill>
              </a:rPr>
              <a:t>Defnyddiol</a:t>
            </a:r>
            <a:r>
              <a:rPr lang="en-GB" dirty="0" smtClean="0">
                <a:solidFill>
                  <a:schemeClr val="tx1"/>
                </a:solidFill>
              </a:rPr>
              <a:t> </a:t>
            </a:r>
            <a:r>
              <a:rPr lang="en-GB" dirty="0" err="1" smtClean="0">
                <a:solidFill>
                  <a:schemeClr val="tx1"/>
                </a:solidFill>
              </a:rPr>
              <a:t>iawn</a:t>
            </a:r>
            <a:r>
              <a:rPr lang="en-GB" dirty="0" smtClean="0">
                <a:solidFill>
                  <a:schemeClr val="tx1"/>
                </a:solidFill>
              </a:rPr>
              <a:t>, ag am y </a:t>
            </a:r>
            <a:r>
              <a:rPr lang="en-GB" dirty="0" err="1" smtClean="0">
                <a:solidFill>
                  <a:schemeClr val="tx1"/>
                </a:solidFill>
              </a:rPr>
              <a:t>tro</a:t>
            </a:r>
            <a:r>
              <a:rPr lang="en-GB" dirty="0" smtClean="0">
                <a:solidFill>
                  <a:schemeClr val="tx1"/>
                </a:solidFill>
              </a:rPr>
              <a:t> </a:t>
            </a:r>
            <a:r>
              <a:rPr lang="en-GB" dirty="0" err="1" smtClean="0">
                <a:solidFill>
                  <a:schemeClr val="tx1"/>
                </a:solidFill>
              </a:rPr>
              <a:t>cynta</a:t>
            </a:r>
            <a:r>
              <a:rPr lang="en-GB" dirty="0" smtClean="0">
                <a:solidFill>
                  <a:schemeClr val="tx1"/>
                </a:solidFill>
              </a:rPr>
              <a:t>’ </a:t>
            </a:r>
            <a:r>
              <a:rPr lang="en-GB" dirty="0" err="1" smtClean="0">
                <a:solidFill>
                  <a:schemeClr val="tx1"/>
                </a:solidFill>
              </a:rPr>
              <a:t>mewn</a:t>
            </a:r>
            <a:r>
              <a:rPr lang="en-GB" dirty="0" smtClean="0">
                <a:solidFill>
                  <a:schemeClr val="tx1"/>
                </a:solidFill>
              </a:rPr>
              <a:t> </a:t>
            </a:r>
            <a:r>
              <a:rPr lang="en-GB" dirty="0" err="1" smtClean="0">
                <a:solidFill>
                  <a:schemeClr val="tx1"/>
                </a:solidFill>
              </a:rPr>
              <a:t>blynyddoedd</a:t>
            </a:r>
            <a:r>
              <a:rPr lang="en-GB" dirty="0" smtClean="0">
                <a:solidFill>
                  <a:schemeClr val="tx1"/>
                </a:solidFill>
              </a:rPr>
              <a:t> </a:t>
            </a:r>
            <a:r>
              <a:rPr lang="en-GB" dirty="0" err="1" smtClean="0">
                <a:solidFill>
                  <a:schemeClr val="tx1"/>
                </a:solidFill>
              </a:rPr>
              <a:t>roeddwn</a:t>
            </a:r>
            <a:r>
              <a:rPr lang="en-GB" dirty="0" smtClean="0">
                <a:solidFill>
                  <a:schemeClr val="tx1"/>
                </a:solidFill>
              </a:rPr>
              <a:t> </a:t>
            </a:r>
            <a:r>
              <a:rPr lang="en-GB" dirty="0" err="1" smtClean="0">
                <a:solidFill>
                  <a:schemeClr val="tx1"/>
                </a:solidFill>
              </a:rPr>
              <a:t>yn</a:t>
            </a:r>
            <a:r>
              <a:rPr lang="en-GB" dirty="0" smtClean="0">
                <a:solidFill>
                  <a:schemeClr val="tx1"/>
                </a:solidFill>
              </a:rPr>
              <a:t> </a:t>
            </a:r>
            <a:r>
              <a:rPr lang="en-GB" dirty="0" err="1" smtClean="0">
                <a:solidFill>
                  <a:schemeClr val="tx1"/>
                </a:solidFill>
              </a:rPr>
              <a:t>teimlo</a:t>
            </a:r>
            <a:r>
              <a:rPr lang="en-GB" dirty="0" smtClean="0">
                <a:solidFill>
                  <a:schemeClr val="tx1"/>
                </a:solidFill>
              </a:rPr>
              <a:t> </a:t>
            </a:r>
            <a:r>
              <a:rPr lang="en-GB" dirty="0" err="1" smtClean="0">
                <a:solidFill>
                  <a:schemeClr val="tx1"/>
                </a:solidFill>
              </a:rPr>
              <a:t>fy</a:t>
            </a:r>
            <a:r>
              <a:rPr lang="en-GB" dirty="0" smtClean="0">
                <a:solidFill>
                  <a:schemeClr val="tx1"/>
                </a:solidFill>
              </a:rPr>
              <a:t> mod </a:t>
            </a:r>
            <a:r>
              <a:rPr lang="en-GB" dirty="0" err="1" smtClean="0">
                <a:solidFill>
                  <a:schemeClr val="tx1"/>
                </a:solidFill>
              </a:rPr>
              <a:t>ddim</a:t>
            </a:r>
            <a:r>
              <a:rPr lang="en-GB" dirty="0" smtClean="0">
                <a:solidFill>
                  <a:schemeClr val="tx1"/>
                </a:solidFill>
              </a:rPr>
              <a:t> </a:t>
            </a:r>
            <a:r>
              <a:rPr lang="en-GB" dirty="0" err="1" smtClean="0">
                <a:solidFill>
                  <a:schemeClr val="tx1"/>
                </a:solidFill>
              </a:rPr>
              <a:t>ar</a:t>
            </a:r>
            <a:r>
              <a:rPr lang="en-GB" dirty="0" smtClean="0">
                <a:solidFill>
                  <a:schemeClr val="tx1"/>
                </a:solidFill>
              </a:rPr>
              <a:t> ben </a:t>
            </a:r>
            <a:r>
              <a:rPr lang="en-GB" dirty="0" err="1" smtClean="0">
                <a:solidFill>
                  <a:schemeClr val="tx1"/>
                </a:solidFill>
              </a:rPr>
              <a:t>fy</a:t>
            </a:r>
            <a:r>
              <a:rPr lang="en-GB" dirty="0" smtClean="0">
                <a:solidFill>
                  <a:schemeClr val="tx1"/>
                </a:solidFill>
              </a:rPr>
              <a:t> </a:t>
            </a:r>
            <a:r>
              <a:rPr lang="en-GB" dirty="0" err="1" smtClean="0">
                <a:solidFill>
                  <a:schemeClr val="tx1"/>
                </a:solidFill>
              </a:rPr>
              <a:t>hyn</a:t>
            </a:r>
            <a:r>
              <a:rPr lang="en-GB" dirty="0" smtClean="0">
                <a:solidFill>
                  <a:schemeClr val="tx1"/>
                </a:solidFill>
              </a:rPr>
              <a:t> </a:t>
            </a:r>
            <a:r>
              <a:rPr lang="en-GB" dirty="0" err="1" smtClean="0">
                <a:solidFill>
                  <a:schemeClr val="tx1"/>
                </a:solidFill>
              </a:rPr>
              <a:t>efo</a:t>
            </a:r>
            <a:r>
              <a:rPr lang="en-GB" dirty="0" smtClean="0">
                <a:solidFill>
                  <a:schemeClr val="tx1"/>
                </a:solidFill>
              </a:rPr>
              <a:t> </a:t>
            </a:r>
            <a:r>
              <a:rPr lang="en-GB" dirty="0" err="1" smtClean="0">
                <a:solidFill>
                  <a:schemeClr val="tx1"/>
                </a:solidFill>
              </a:rPr>
              <a:t>fy</a:t>
            </a:r>
            <a:r>
              <a:rPr lang="en-GB" dirty="0" smtClean="0">
                <a:solidFill>
                  <a:schemeClr val="tx1"/>
                </a:solidFill>
              </a:rPr>
              <a:t> </a:t>
            </a:r>
            <a:r>
              <a:rPr lang="en-GB" dirty="0" err="1" smtClean="0">
                <a:solidFill>
                  <a:schemeClr val="tx1"/>
                </a:solidFill>
              </a:rPr>
              <a:t>mhroblemau</a:t>
            </a:r>
            <a:r>
              <a:rPr lang="en-GB" dirty="0" smtClean="0">
                <a:solidFill>
                  <a:schemeClr val="tx1"/>
                </a:solidFill>
              </a:rPr>
              <a:t> </a:t>
            </a:r>
            <a:r>
              <a:rPr lang="en-GB" dirty="0" err="1" smtClean="0">
                <a:solidFill>
                  <a:schemeClr val="tx1"/>
                </a:solidFill>
              </a:rPr>
              <a:t>iechyd</a:t>
            </a:r>
            <a:r>
              <a:rPr lang="en-GB" dirty="0" smtClean="0">
                <a:solidFill>
                  <a:schemeClr val="tx1"/>
                </a:solidFill>
              </a:rPr>
              <a:t> </a:t>
            </a:r>
            <a:r>
              <a:rPr lang="en-GB" dirty="0" err="1" smtClean="0">
                <a:solidFill>
                  <a:schemeClr val="tx1"/>
                </a:solidFill>
              </a:rPr>
              <a:t>meddwl</a:t>
            </a:r>
            <a:r>
              <a:rPr lang="en-GB" dirty="0" smtClean="0">
                <a:solidFill>
                  <a:schemeClr val="tx1"/>
                </a:solidFill>
              </a:rPr>
              <a:t> </a:t>
            </a:r>
            <a:r>
              <a:rPr lang="en-GB" dirty="0" err="1" smtClean="0">
                <a:solidFill>
                  <a:schemeClr val="tx1"/>
                </a:solidFill>
              </a:rPr>
              <a:t>a’r</a:t>
            </a:r>
            <a:r>
              <a:rPr lang="en-GB" dirty="0" smtClean="0">
                <a:solidFill>
                  <a:schemeClr val="tx1"/>
                </a:solidFill>
              </a:rPr>
              <a:t> </a:t>
            </a:r>
            <a:r>
              <a:rPr lang="en-GB" dirty="0" err="1" smtClean="0">
                <a:solidFill>
                  <a:schemeClr val="tx1"/>
                </a:solidFill>
              </a:rPr>
              <a:t>rhesyma</a:t>
            </a:r>
            <a:r>
              <a:rPr lang="en-GB" dirty="0" smtClean="0">
                <a:solidFill>
                  <a:schemeClr val="tx1"/>
                </a:solidFill>
              </a:rPr>
              <a:t>’ a </a:t>
            </a:r>
            <a:r>
              <a:rPr lang="en-GB" dirty="0" err="1" smtClean="0">
                <a:solidFill>
                  <a:schemeClr val="tx1"/>
                </a:solidFill>
              </a:rPr>
              <a:t>wnaeth</a:t>
            </a:r>
            <a:r>
              <a:rPr lang="en-GB" dirty="0" smtClean="0">
                <a:solidFill>
                  <a:schemeClr val="tx1"/>
                </a:solidFill>
              </a:rPr>
              <a:t> </a:t>
            </a:r>
            <a:r>
              <a:rPr lang="en-GB" dirty="0" err="1" smtClean="0">
                <a:solidFill>
                  <a:schemeClr val="tx1"/>
                </a:solidFill>
              </a:rPr>
              <a:t>achosi</a:t>
            </a:r>
            <a:r>
              <a:rPr lang="en-GB" dirty="0" smtClean="0">
                <a:solidFill>
                  <a:schemeClr val="tx1"/>
                </a:solidFill>
              </a:rPr>
              <a:t> </a:t>
            </a:r>
            <a:r>
              <a:rPr lang="en-GB" dirty="0" err="1" smtClean="0">
                <a:solidFill>
                  <a:schemeClr val="tx1"/>
                </a:solidFill>
              </a:rPr>
              <a:t>nhw</a:t>
            </a:r>
            <a:r>
              <a:rPr lang="en-GB" dirty="0" smtClean="0">
                <a:solidFill>
                  <a:schemeClr val="tx1"/>
                </a:solidFill>
              </a:rPr>
              <a:t>”</a:t>
            </a:r>
            <a:endParaRPr lang="en-GB" dirty="0">
              <a:solidFill>
                <a:schemeClr val="tx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5472162"/>
            <a:ext cx="2952328" cy="1239172"/>
          </a:xfrm>
          <a:prstGeom prst="rect">
            <a:avLst/>
          </a:prstGeom>
        </p:spPr>
      </p:pic>
      <p:pic>
        <p:nvPicPr>
          <p:cNvPr id="1026" name="Picture 2" descr="\\fhqfile003\Pol_Cr_Commissioner$\Administration of the OPCC\Templates\Branding\North Wales Police\NWP Block Logo Colour B (2)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5494620"/>
            <a:ext cx="3260271" cy="12265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\\fhqfile003\Pol_Cr_Commissioner$\Administration of the OPCC\Templates\Branding\OPCC North Wales\NW OPCC Logo 1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5494620"/>
            <a:ext cx="1872207" cy="1226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71436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GB" dirty="0" err="1" smtClean="0">
                <a:solidFill>
                  <a:schemeClr val="tx1"/>
                </a:solidFill>
              </a:rPr>
              <a:t>Deuddeg</a:t>
            </a:r>
            <a:r>
              <a:rPr lang="en-GB" dirty="0" smtClean="0">
                <a:solidFill>
                  <a:schemeClr val="tx1"/>
                </a:solidFill>
              </a:rPr>
              <a:t> </a:t>
            </a:r>
            <a:r>
              <a:rPr lang="en-GB" dirty="0" err="1" smtClean="0">
                <a:solidFill>
                  <a:schemeClr val="tx1"/>
                </a:solidFill>
              </a:rPr>
              <a:t>Mis</a:t>
            </a:r>
            <a:r>
              <a:rPr lang="en-GB" dirty="0" smtClean="0">
                <a:solidFill>
                  <a:schemeClr val="tx1"/>
                </a:solidFill>
              </a:rPr>
              <a:t> </a:t>
            </a:r>
            <a:r>
              <a:rPr lang="en-GB" dirty="0" err="1" smtClean="0">
                <a:solidFill>
                  <a:schemeClr val="tx1"/>
                </a:solidFill>
              </a:rPr>
              <a:t>Nesaf</a:t>
            </a:r>
            <a:r>
              <a:rPr lang="en-GB" dirty="0" smtClean="0">
                <a:solidFill>
                  <a:schemeClr val="tx1"/>
                </a:solidFill>
              </a:rPr>
              <a:t/>
            </a:r>
            <a:br>
              <a:rPr lang="en-GB" dirty="0" smtClean="0">
                <a:solidFill>
                  <a:schemeClr val="tx1"/>
                </a:solidFill>
              </a:rPr>
            </a:br>
            <a:r>
              <a:rPr lang="en-GB" dirty="0" smtClean="0">
                <a:solidFill>
                  <a:schemeClr val="tx1"/>
                </a:solidFill>
              </a:rPr>
              <a:t>Next 12 months</a:t>
            </a:r>
            <a:endParaRPr lang="en-GB" dirty="0">
              <a:solidFill>
                <a:schemeClr val="tx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5472162"/>
            <a:ext cx="2952328" cy="1239172"/>
          </a:xfrm>
          <a:prstGeom prst="rect">
            <a:avLst/>
          </a:prstGeom>
        </p:spPr>
      </p:pic>
      <p:pic>
        <p:nvPicPr>
          <p:cNvPr id="1026" name="Picture 2" descr="\\fhqfile003\Pol_Cr_Commissioner$\Administration of the OPCC\Templates\Branding\North Wales Police\NWP Block Logo Colour B (2)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5494620"/>
            <a:ext cx="3260271" cy="12265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\\fhqfile003\Pol_Cr_Commissioner$\Administration of the OPCC\Templates\Branding\OPCC North Wales\NW OPCC Logo 1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5494620"/>
            <a:ext cx="1872207" cy="1226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1760" y="1412776"/>
            <a:ext cx="4283943" cy="3078093"/>
          </a:xfrm>
        </p:spPr>
      </p:pic>
    </p:spTree>
    <p:extLst>
      <p:ext uri="{BB962C8B-B14F-4D97-AF65-F5344CB8AC3E}">
        <p14:creationId xmlns:p14="http://schemas.microsoft.com/office/powerpoint/2010/main" val="251817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476673"/>
            <a:ext cx="7772400" cy="1584175"/>
          </a:xfrm>
        </p:spPr>
        <p:txBody>
          <a:bodyPr>
            <a:normAutofit/>
          </a:bodyPr>
          <a:lstStyle/>
          <a:p>
            <a:pPr algn="ctr"/>
            <a:r>
              <a:rPr lang="en-GB" dirty="0" err="1" smtClean="0"/>
              <a:t>Meddwl</a:t>
            </a:r>
            <a:r>
              <a:rPr lang="en-GB" dirty="0" smtClean="0"/>
              <a:t> </a:t>
            </a:r>
            <a:r>
              <a:rPr lang="en-GB" dirty="0" err="1" smtClean="0"/>
              <a:t>Ymlaen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Thinking Ahead</a:t>
            </a:r>
            <a:endParaRPr lang="en-GB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685800" y="1988840"/>
            <a:ext cx="7772400" cy="3096343"/>
          </a:xfrm>
        </p:spPr>
        <p:txBody>
          <a:bodyPr>
            <a:normAutofit fontScale="70000" lnSpcReduction="20000"/>
          </a:bodyPr>
          <a:lstStyle/>
          <a:p>
            <a:pPr marL="457200" indent="-457200" algn="l">
              <a:buFont typeface="Wingdings" panose="05000000000000000000" pitchFamily="2" charset="2"/>
              <a:buChar char="Ø"/>
            </a:pPr>
            <a:endParaRPr lang="en-GB" dirty="0" smtClean="0"/>
          </a:p>
          <a:p>
            <a:pPr marL="457200" indent="-457200" algn="l">
              <a:buFont typeface="Wingdings" panose="05000000000000000000" pitchFamily="2" charset="2"/>
              <a:buChar char="Ø"/>
            </a:pPr>
            <a:r>
              <a:rPr lang="en-GB" dirty="0" smtClean="0"/>
              <a:t>Be </a:t>
            </a:r>
            <a:r>
              <a:rPr lang="en-GB" dirty="0" err="1" smtClean="0"/>
              <a:t>wnaethom</a:t>
            </a:r>
            <a:r>
              <a:rPr lang="en-GB" dirty="0" smtClean="0"/>
              <a:t> </a:t>
            </a:r>
            <a:r>
              <a:rPr lang="en-GB" dirty="0" err="1" smtClean="0"/>
              <a:t>golli</a:t>
            </a:r>
            <a:r>
              <a:rPr lang="en-GB" dirty="0" smtClean="0"/>
              <a:t> </a:t>
            </a:r>
            <a:r>
              <a:rPr lang="en-GB" dirty="0" err="1" smtClean="0"/>
              <a:t>yn</a:t>
            </a:r>
            <a:r>
              <a:rPr lang="en-GB" dirty="0" smtClean="0"/>
              <a:t> 2020 / What we missed in 2020</a:t>
            </a:r>
          </a:p>
          <a:p>
            <a:pPr marL="457200" indent="-457200" algn="l">
              <a:buFont typeface="Wingdings" panose="05000000000000000000" pitchFamily="2" charset="2"/>
              <a:buChar char="Ø"/>
            </a:pPr>
            <a:r>
              <a:rPr lang="en-GB" dirty="0" err="1" smtClean="0"/>
              <a:t>Edrych</a:t>
            </a:r>
            <a:r>
              <a:rPr lang="en-GB" dirty="0" smtClean="0"/>
              <a:t> </a:t>
            </a:r>
            <a:r>
              <a:rPr lang="en-GB" dirty="0" err="1" smtClean="0"/>
              <a:t>ar</a:t>
            </a:r>
            <a:r>
              <a:rPr lang="en-GB" dirty="0" smtClean="0"/>
              <a:t> y </a:t>
            </a:r>
            <a:r>
              <a:rPr lang="en-GB" dirty="0" err="1" smtClean="0"/>
              <a:t>bylchau</a:t>
            </a:r>
            <a:r>
              <a:rPr lang="en-GB" dirty="0" smtClean="0"/>
              <a:t> </a:t>
            </a:r>
            <a:r>
              <a:rPr lang="en-GB" dirty="0" err="1" smtClean="0"/>
              <a:t>mewn</a:t>
            </a:r>
            <a:r>
              <a:rPr lang="en-GB" dirty="0"/>
              <a:t> </a:t>
            </a:r>
            <a:r>
              <a:rPr lang="en-GB" dirty="0" err="1"/>
              <a:t>c</a:t>
            </a:r>
            <a:r>
              <a:rPr lang="en-GB" dirty="0" err="1" smtClean="0"/>
              <a:t>efnogaeth</a:t>
            </a:r>
            <a:r>
              <a:rPr lang="en-GB" dirty="0" smtClean="0"/>
              <a:t> </a:t>
            </a:r>
            <a:r>
              <a:rPr lang="en-GB" dirty="0" err="1" smtClean="0"/>
              <a:t>e.e</a:t>
            </a:r>
            <a:r>
              <a:rPr lang="en-GB" dirty="0" smtClean="0"/>
              <a:t> </a:t>
            </a:r>
            <a:r>
              <a:rPr lang="en-GB" dirty="0" err="1" smtClean="0"/>
              <a:t>Gamblo</a:t>
            </a:r>
            <a:r>
              <a:rPr lang="en-GB" dirty="0" smtClean="0"/>
              <a:t> / Looking at the gaps in support </a:t>
            </a:r>
            <a:r>
              <a:rPr lang="en-GB" dirty="0" err="1" smtClean="0"/>
              <a:t>e.g</a:t>
            </a:r>
            <a:r>
              <a:rPr lang="en-GB" dirty="0" smtClean="0"/>
              <a:t> Gambling </a:t>
            </a:r>
          </a:p>
          <a:p>
            <a:pPr marL="457200" indent="-457200" algn="l">
              <a:buFont typeface="Wingdings" panose="05000000000000000000" pitchFamily="2" charset="2"/>
              <a:buChar char="Ø"/>
            </a:pPr>
            <a:r>
              <a:rPr lang="en-GB" dirty="0" err="1"/>
              <a:t>Mwy</a:t>
            </a:r>
            <a:r>
              <a:rPr lang="en-GB" dirty="0"/>
              <a:t> o </a:t>
            </a:r>
            <a:r>
              <a:rPr lang="en-GB" dirty="0" err="1"/>
              <a:t>Gyfiawnder</a:t>
            </a:r>
            <a:r>
              <a:rPr lang="en-GB" dirty="0"/>
              <a:t> </a:t>
            </a:r>
            <a:r>
              <a:rPr lang="en-GB" dirty="0" err="1"/>
              <a:t>Adferol</a:t>
            </a:r>
            <a:r>
              <a:rPr lang="en-GB" dirty="0"/>
              <a:t> / More Restorative Justice</a:t>
            </a:r>
          </a:p>
          <a:p>
            <a:pPr marL="457200" indent="-457200" algn="l">
              <a:buFont typeface="Wingdings" panose="05000000000000000000" pitchFamily="2" charset="2"/>
              <a:buChar char="Ø"/>
            </a:pPr>
            <a:r>
              <a:rPr lang="en-GB" dirty="0" err="1"/>
              <a:t>Cyfathrebiadau</a:t>
            </a:r>
            <a:r>
              <a:rPr lang="en-GB" dirty="0"/>
              <a:t> / </a:t>
            </a:r>
            <a:r>
              <a:rPr lang="en-GB" dirty="0" smtClean="0"/>
              <a:t>Communications</a:t>
            </a:r>
          </a:p>
          <a:p>
            <a:pPr marL="457200" indent="-457200" algn="l">
              <a:buFont typeface="Wingdings" panose="05000000000000000000" pitchFamily="2" charset="2"/>
              <a:buChar char="Ø"/>
            </a:pPr>
            <a:r>
              <a:rPr lang="en-GB" dirty="0" err="1" smtClean="0"/>
              <a:t>Adeiladau</a:t>
            </a:r>
            <a:r>
              <a:rPr lang="en-GB" dirty="0" smtClean="0"/>
              <a:t> </a:t>
            </a:r>
            <a:r>
              <a:rPr lang="en-GB" dirty="0" err="1" smtClean="0"/>
              <a:t>ar</a:t>
            </a:r>
            <a:r>
              <a:rPr lang="en-GB" dirty="0" smtClean="0"/>
              <a:t> y </a:t>
            </a:r>
            <a:r>
              <a:rPr lang="en-GB" dirty="0" err="1" smtClean="0"/>
              <a:t>sylfaen</a:t>
            </a:r>
            <a:r>
              <a:rPr lang="en-GB" dirty="0" smtClean="0"/>
              <a:t> da / Build on the good foundation</a:t>
            </a:r>
          </a:p>
          <a:p>
            <a:pPr marL="457200" indent="-457200" algn="l">
              <a:buFont typeface="Wingdings" panose="05000000000000000000" pitchFamily="2" charset="2"/>
              <a:buChar char="Ø"/>
            </a:pPr>
            <a:r>
              <a:rPr lang="en-GB" dirty="0" err="1" smtClean="0"/>
              <a:t>Ehangu</a:t>
            </a:r>
            <a:r>
              <a:rPr lang="en-GB" dirty="0" smtClean="0"/>
              <a:t> </a:t>
            </a:r>
            <a:r>
              <a:rPr lang="en-GB" dirty="0"/>
              <a:t>y </a:t>
            </a:r>
            <a:r>
              <a:rPr lang="en-GB" dirty="0" err="1"/>
              <a:t>rhaglen</a:t>
            </a:r>
            <a:r>
              <a:rPr lang="en-GB" dirty="0"/>
              <a:t> </a:t>
            </a:r>
            <a:r>
              <a:rPr lang="en-GB" dirty="0" err="1"/>
              <a:t>efo</a:t>
            </a:r>
            <a:r>
              <a:rPr lang="en-GB" dirty="0"/>
              <a:t> </a:t>
            </a:r>
            <a:r>
              <a:rPr lang="en-GB" dirty="0" err="1"/>
              <a:t>achosion</a:t>
            </a:r>
            <a:r>
              <a:rPr lang="en-GB" dirty="0"/>
              <a:t> </a:t>
            </a:r>
            <a:r>
              <a:rPr lang="en-GB" dirty="0" err="1"/>
              <a:t>mwy</a:t>
            </a:r>
            <a:r>
              <a:rPr lang="en-GB" dirty="0"/>
              <a:t> </a:t>
            </a:r>
            <a:r>
              <a:rPr lang="en-GB" dirty="0" err="1"/>
              <a:t>cymleth</a:t>
            </a:r>
            <a:r>
              <a:rPr lang="en-GB" dirty="0"/>
              <a:t> / </a:t>
            </a:r>
            <a:r>
              <a:rPr lang="en-GB" dirty="0" smtClean="0"/>
              <a:t>Expand </a:t>
            </a:r>
            <a:r>
              <a:rPr lang="en-GB" dirty="0"/>
              <a:t>the programme with more complex </a:t>
            </a:r>
            <a:r>
              <a:rPr lang="en-GB" dirty="0" smtClean="0"/>
              <a:t>cases</a:t>
            </a:r>
          </a:p>
          <a:p>
            <a:pPr marL="457200" indent="-457200" algn="l">
              <a:buFont typeface="Wingdings" panose="05000000000000000000" pitchFamily="2" charset="2"/>
              <a:buChar char="Ø"/>
            </a:pPr>
            <a:r>
              <a:rPr lang="en-GB" dirty="0" err="1" smtClean="0"/>
              <a:t>Casgliadau</a:t>
            </a:r>
            <a:r>
              <a:rPr lang="en-GB" dirty="0" smtClean="0"/>
              <a:t> o </a:t>
            </a:r>
            <a:r>
              <a:rPr lang="en-GB" dirty="0" err="1" smtClean="0"/>
              <a:t>adroddiad</a:t>
            </a:r>
            <a:r>
              <a:rPr lang="en-GB" dirty="0" smtClean="0"/>
              <a:t> </a:t>
            </a:r>
            <a:r>
              <a:rPr lang="en-GB" dirty="0" err="1" smtClean="0"/>
              <a:t>Prifysgol</a:t>
            </a:r>
            <a:r>
              <a:rPr lang="en-GB" dirty="0" smtClean="0"/>
              <a:t> Bangor / Findings from the Bangor University report</a:t>
            </a:r>
          </a:p>
          <a:p>
            <a:pPr marL="457200" indent="-457200" algn="l">
              <a:buFont typeface="Wingdings" panose="05000000000000000000" pitchFamily="2" charset="2"/>
              <a:buChar char="Ø"/>
            </a:pPr>
            <a:endParaRPr lang="en-GB" dirty="0"/>
          </a:p>
          <a:p>
            <a:pPr marL="457200" indent="-457200" algn="l">
              <a:buFont typeface="Wingdings" panose="05000000000000000000" pitchFamily="2" charset="2"/>
              <a:buChar char="Ø"/>
            </a:pPr>
            <a:endParaRPr lang="en-GB" dirty="0" smtClean="0"/>
          </a:p>
          <a:p>
            <a:pPr marL="457200" indent="-457200" algn="l">
              <a:buFont typeface="Wingdings" panose="05000000000000000000" pitchFamily="2" charset="2"/>
              <a:buChar char="Ø"/>
            </a:pPr>
            <a:endParaRPr lang="en-GB" dirty="0" smtClean="0"/>
          </a:p>
          <a:p>
            <a:pPr marL="457200" indent="-457200" algn="l">
              <a:buFont typeface="Wingdings" panose="05000000000000000000" pitchFamily="2" charset="2"/>
              <a:buChar char="Ø"/>
            </a:pPr>
            <a:endParaRPr lang="en-GB" dirty="0" smtClean="0"/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5472162"/>
            <a:ext cx="2952328" cy="1239172"/>
          </a:xfrm>
          <a:prstGeom prst="rect">
            <a:avLst/>
          </a:prstGeom>
        </p:spPr>
      </p:pic>
      <p:pic>
        <p:nvPicPr>
          <p:cNvPr id="1026" name="Picture 2" descr="\\fhqfile003\Pol_Cr_Commissioner$\Administration of the OPCC\Templates\Branding\North Wales Police\NWP Block Logo Colour B (2)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5494620"/>
            <a:ext cx="3260271" cy="12265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\\fhqfile003\Pol_Cr_Commissioner$\Administration of the OPCC\Templates\Branding\OPCC North Wales\NW OPCC Logo 1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5494620"/>
            <a:ext cx="1872207" cy="1226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42705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980728"/>
            <a:ext cx="7844408" cy="2766169"/>
          </a:xfrm>
        </p:spPr>
        <p:txBody>
          <a:bodyPr>
            <a:normAutofit/>
          </a:bodyPr>
          <a:lstStyle/>
          <a:p>
            <a:pPr algn="ctr"/>
            <a:r>
              <a:rPr lang="en-GB" dirty="0" err="1" smtClean="0">
                <a:solidFill>
                  <a:schemeClr val="tx1"/>
                </a:solidFill>
              </a:rPr>
              <a:t>Diolch</a:t>
            </a:r>
            <a:r>
              <a:rPr lang="en-GB" dirty="0" smtClean="0">
                <a:solidFill>
                  <a:schemeClr val="tx1"/>
                </a:solidFill>
              </a:rPr>
              <a:t> </a:t>
            </a:r>
            <a:br>
              <a:rPr lang="en-GB" dirty="0" smtClean="0">
                <a:solidFill>
                  <a:schemeClr val="tx1"/>
                </a:solidFill>
              </a:rPr>
            </a:br>
            <a:r>
              <a:rPr lang="en-GB" dirty="0" smtClean="0">
                <a:solidFill>
                  <a:schemeClr val="tx1"/>
                </a:solidFill>
              </a:rPr>
              <a:t>Thank you </a:t>
            </a:r>
            <a:endParaRPr lang="en-GB" dirty="0">
              <a:solidFill>
                <a:schemeClr val="tx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5472162"/>
            <a:ext cx="2952328" cy="1239172"/>
          </a:xfrm>
          <a:prstGeom prst="rect">
            <a:avLst/>
          </a:prstGeom>
        </p:spPr>
      </p:pic>
      <p:pic>
        <p:nvPicPr>
          <p:cNvPr id="1026" name="Picture 2" descr="\\fhqfile003\Pol_Cr_Commissioner$\Administration of the OPCC\Templates\Branding\North Wales Police\NWP Block Logo Colour B (2)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5494620"/>
            <a:ext cx="3260271" cy="12265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\\fhqfile003\Pol_Cr_Commissioner$\Administration of the OPCC\Templates\Branding\OPCC North Wales\NW OPCC Logo 1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5494620"/>
            <a:ext cx="1872207" cy="1226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426830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ctrTitle"/>
          </p:nvPr>
        </p:nvSpPr>
        <p:spPr>
          <a:xfrm>
            <a:off x="755576" y="116632"/>
            <a:ext cx="7846640" cy="2889666"/>
          </a:xfrm>
        </p:spPr>
        <p:txBody>
          <a:bodyPr>
            <a:normAutofit fontScale="90000"/>
          </a:bodyPr>
          <a:lstStyle/>
          <a:p>
            <a:r>
              <a:rPr lang="cy-GB" dirty="0">
                <a:solidFill>
                  <a:schemeClr val="tx1"/>
                </a:solidFill>
              </a:rPr>
              <a:t>Lleihau aildroseddu a gwella cyfleoedd bywyd</a:t>
            </a:r>
            <a:r>
              <a:rPr lang="en-GB" dirty="0">
                <a:solidFill>
                  <a:schemeClr val="tx1"/>
                </a:solidFill>
              </a:rPr>
              <a:t/>
            </a:r>
            <a:br>
              <a:rPr lang="en-GB" dirty="0">
                <a:solidFill>
                  <a:schemeClr val="tx1"/>
                </a:solidFill>
              </a:rPr>
            </a:br>
            <a:r>
              <a:rPr lang="en-GB" i="1" dirty="0">
                <a:solidFill>
                  <a:schemeClr val="tx1"/>
                </a:solidFill>
              </a:rPr>
              <a:t>Reducing reoffending and improving life chances</a:t>
            </a:r>
            <a:endParaRPr lang="en-GB" dirty="0"/>
          </a:p>
        </p:txBody>
      </p:sp>
      <p:sp>
        <p:nvSpPr>
          <p:cNvPr id="12" name="Subtitle 1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err="1"/>
              <a:t>Sut</a:t>
            </a:r>
            <a:r>
              <a:rPr lang="en-GB" dirty="0"/>
              <a:t> </a:t>
            </a:r>
            <a:r>
              <a:rPr lang="en-GB" dirty="0" err="1"/>
              <a:t>yr</a:t>
            </a:r>
            <a:r>
              <a:rPr lang="en-GB" dirty="0"/>
              <a:t> </a:t>
            </a:r>
            <a:r>
              <a:rPr lang="en-GB" dirty="0" err="1"/>
              <a:t>ydym</a:t>
            </a:r>
            <a:r>
              <a:rPr lang="en-GB" dirty="0"/>
              <a:t> </a:t>
            </a:r>
            <a:r>
              <a:rPr lang="en-GB" dirty="0" err="1"/>
              <a:t>wedi</a:t>
            </a:r>
            <a:r>
              <a:rPr lang="en-GB" dirty="0"/>
              <a:t> </a:t>
            </a:r>
            <a:r>
              <a:rPr lang="en-GB" dirty="0" err="1"/>
              <a:t>mynd</a:t>
            </a:r>
            <a:r>
              <a:rPr lang="en-GB" dirty="0"/>
              <a:t> </a:t>
            </a:r>
            <a:r>
              <a:rPr lang="en-GB" dirty="0" err="1"/>
              <a:t>ati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wneud</a:t>
            </a:r>
            <a:r>
              <a:rPr lang="en-GB" dirty="0"/>
              <a:t> </a:t>
            </a:r>
            <a:r>
              <a:rPr lang="en-GB" dirty="0" err="1"/>
              <a:t>hyn</a:t>
            </a:r>
            <a:r>
              <a:rPr lang="en-GB" dirty="0"/>
              <a:t>?</a:t>
            </a:r>
          </a:p>
          <a:p>
            <a:r>
              <a:rPr lang="en-GB" dirty="0"/>
              <a:t>How have we gone </a:t>
            </a:r>
            <a:r>
              <a:rPr lang="en-GB" dirty="0" smtClean="0"/>
              <a:t>about undertaking </a:t>
            </a:r>
            <a:r>
              <a:rPr lang="en-GB" dirty="0"/>
              <a:t>this?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5472162"/>
            <a:ext cx="2952328" cy="1239172"/>
          </a:xfrm>
          <a:prstGeom prst="rect">
            <a:avLst/>
          </a:prstGeom>
        </p:spPr>
      </p:pic>
      <p:pic>
        <p:nvPicPr>
          <p:cNvPr id="1026" name="Picture 2" descr="\\fhqfile003\Pol_Cr_Commissioner$\Administration of the OPCC\Templates\Branding\North Wales Police\NWP Block Logo Colour B (2)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5494620"/>
            <a:ext cx="3260271" cy="12265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\\fhqfile003\Pol_Cr_Commissioner$\Administration of the OPCC\Templates\Branding\OPCC North Wales\NW OPCC Logo 1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5494620"/>
            <a:ext cx="1872207" cy="1226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22369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260649"/>
            <a:ext cx="7772400" cy="1944215"/>
          </a:xfrm>
        </p:spPr>
        <p:txBody>
          <a:bodyPr>
            <a:normAutofit fontScale="90000"/>
          </a:bodyPr>
          <a:lstStyle/>
          <a:p>
            <a:pPr algn="ctr"/>
            <a:r>
              <a:rPr lang="en-GB" sz="4000" dirty="0" smtClean="0">
                <a:effectLst>
                  <a:outerShdw blurRad="31750" dist="25400" dir="5400000" algn="tl">
                    <a:srgbClr val="000000">
                      <a:alpha val="25000"/>
                    </a:srgbClr>
                  </a:outerShdw>
                </a:effectLst>
              </a:rPr>
              <a:t/>
            </a:r>
            <a:br>
              <a:rPr lang="en-GB" sz="4000" dirty="0" smtClean="0">
                <a:effectLst>
                  <a:outerShdw blurRad="31750" dist="25400" dir="5400000" algn="tl">
                    <a:srgbClr val="000000">
                      <a:alpha val="25000"/>
                    </a:srgbClr>
                  </a:outerShdw>
                </a:effectLst>
              </a:rPr>
            </a:br>
            <a:r>
              <a:rPr lang="en-GB" sz="4000" dirty="0">
                <a:effectLst>
                  <a:outerShdw blurRad="31750" dist="25400" dir="5400000" algn="tl">
                    <a:srgbClr val="000000">
                      <a:alpha val="25000"/>
                    </a:srgbClr>
                  </a:outerShdw>
                </a:effectLst>
              </a:rPr>
              <a:t/>
            </a:r>
            <a:br>
              <a:rPr lang="en-GB" sz="4000" dirty="0">
                <a:effectLst>
                  <a:outerShdw blurRad="31750" dist="25400" dir="5400000" algn="tl">
                    <a:srgbClr val="000000">
                      <a:alpha val="25000"/>
                    </a:srgbClr>
                  </a:outerShdw>
                </a:effectLst>
              </a:rPr>
            </a:br>
            <a:r>
              <a:rPr lang="en-GB" sz="4000" dirty="0" smtClean="0">
                <a:effectLst>
                  <a:outerShdw blurRad="31750" dist="25400" dir="5400000" algn="tl">
                    <a:srgbClr val="000000">
                      <a:alpha val="25000"/>
                    </a:srgbClr>
                  </a:outerShdw>
                </a:effectLst>
              </a:rPr>
              <a:t/>
            </a:r>
            <a:br>
              <a:rPr lang="en-GB" sz="4000" dirty="0" smtClean="0">
                <a:effectLst>
                  <a:outerShdw blurRad="31750" dist="25400" dir="5400000" algn="tl">
                    <a:srgbClr val="000000">
                      <a:alpha val="25000"/>
                    </a:srgbClr>
                  </a:outerShdw>
                </a:effectLst>
              </a:rPr>
            </a:br>
            <a:r>
              <a:rPr lang="en-GB" sz="4000" dirty="0">
                <a:effectLst>
                  <a:outerShdw blurRad="31750" dist="25400" dir="5400000" algn="tl">
                    <a:srgbClr val="000000">
                      <a:alpha val="25000"/>
                    </a:srgbClr>
                  </a:outerShdw>
                </a:effectLst>
              </a:rPr>
              <a:t/>
            </a:r>
            <a:br>
              <a:rPr lang="en-GB" sz="4000" dirty="0">
                <a:effectLst>
                  <a:outerShdw blurRad="31750" dist="25400" dir="5400000" algn="tl">
                    <a:srgbClr val="000000">
                      <a:alpha val="25000"/>
                    </a:srgbClr>
                  </a:outerShdw>
                </a:effectLst>
              </a:rPr>
            </a:br>
            <a:r>
              <a:rPr lang="en-GB" sz="4000" dirty="0" smtClean="0">
                <a:effectLst>
                  <a:outerShdw blurRad="31750" dist="25400" dir="5400000" algn="tl">
                    <a:srgbClr val="000000">
                      <a:alpha val="25000"/>
                    </a:srgbClr>
                  </a:outerShdw>
                </a:effectLst>
              </a:rPr>
              <a:t/>
            </a:r>
            <a:br>
              <a:rPr lang="en-GB" sz="4000" dirty="0" smtClean="0">
                <a:effectLst>
                  <a:outerShdw blurRad="31750" dist="25400" dir="5400000" algn="tl">
                    <a:srgbClr val="000000">
                      <a:alpha val="25000"/>
                    </a:srgbClr>
                  </a:outerShdw>
                </a:effectLst>
              </a:rPr>
            </a:br>
            <a:r>
              <a:rPr lang="en-GB" sz="4000" dirty="0">
                <a:effectLst>
                  <a:outerShdw blurRad="31750" dist="25400" dir="5400000" algn="tl">
                    <a:srgbClr val="000000">
                      <a:alpha val="25000"/>
                    </a:srgbClr>
                  </a:outerShdw>
                </a:effectLst>
              </a:rPr>
              <a:t/>
            </a:r>
            <a:br>
              <a:rPr lang="en-GB" sz="4000" dirty="0">
                <a:effectLst>
                  <a:outerShdw blurRad="31750" dist="25400" dir="5400000" algn="tl">
                    <a:srgbClr val="000000">
                      <a:alpha val="25000"/>
                    </a:srgbClr>
                  </a:outerShdw>
                </a:effectLst>
              </a:rPr>
            </a:br>
            <a:r>
              <a:rPr lang="en-GB" sz="4000" dirty="0" smtClean="0">
                <a:effectLst>
                  <a:outerShdw blurRad="31750" dist="25400" dir="5400000" algn="tl">
                    <a:srgbClr val="000000">
                      <a:alpha val="25000"/>
                    </a:srgbClr>
                  </a:outerShdw>
                </a:effectLst>
              </a:rPr>
              <a:t/>
            </a:r>
            <a:br>
              <a:rPr lang="en-GB" sz="4000" dirty="0" smtClean="0">
                <a:effectLst>
                  <a:outerShdw blurRad="31750" dist="25400" dir="5400000" algn="tl">
                    <a:srgbClr val="000000">
                      <a:alpha val="25000"/>
                    </a:srgbClr>
                  </a:outerShdw>
                </a:effectLst>
              </a:rPr>
            </a:br>
            <a:r>
              <a:rPr lang="en-GB" sz="4000" dirty="0">
                <a:effectLst>
                  <a:outerShdw blurRad="31750" dist="25400" dir="5400000" algn="tl">
                    <a:srgbClr val="000000">
                      <a:alpha val="25000"/>
                    </a:srgbClr>
                  </a:outerShdw>
                </a:effectLst>
              </a:rPr>
              <a:t/>
            </a:r>
            <a:br>
              <a:rPr lang="en-GB" sz="4000" dirty="0">
                <a:effectLst>
                  <a:outerShdw blurRad="31750" dist="25400" dir="5400000" algn="tl">
                    <a:srgbClr val="000000">
                      <a:alpha val="25000"/>
                    </a:srgbClr>
                  </a:outerShdw>
                </a:effectLst>
              </a:rPr>
            </a:br>
            <a:r>
              <a:rPr lang="en-GB" sz="4000" dirty="0" smtClean="0">
                <a:effectLst>
                  <a:outerShdw blurRad="31750" dist="25400" dir="5400000" algn="tl">
                    <a:srgbClr val="000000">
                      <a:alpha val="25000"/>
                    </a:srgbClr>
                  </a:outerShdw>
                </a:effectLst>
              </a:rPr>
              <a:t/>
            </a:r>
            <a:br>
              <a:rPr lang="en-GB" sz="4000" dirty="0" smtClean="0">
                <a:effectLst>
                  <a:outerShdw blurRad="31750" dist="25400" dir="5400000" algn="tl">
                    <a:srgbClr val="000000">
                      <a:alpha val="25000"/>
                    </a:srgbClr>
                  </a:outerShdw>
                </a:effectLst>
              </a:rPr>
            </a:br>
            <a:r>
              <a:rPr lang="en-GB" sz="4000" dirty="0">
                <a:effectLst>
                  <a:outerShdw blurRad="31750" dist="25400" dir="5400000" algn="tl">
                    <a:srgbClr val="000000">
                      <a:alpha val="25000"/>
                    </a:srgbClr>
                  </a:outerShdw>
                </a:effectLst>
              </a:rPr>
              <a:t/>
            </a:r>
            <a:br>
              <a:rPr lang="en-GB" sz="4000" dirty="0">
                <a:effectLst>
                  <a:outerShdw blurRad="31750" dist="25400" dir="5400000" algn="tl">
                    <a:srgbClr val="000000">
                      <a:alpha val="25000"/>
                    </a:srgbClr>
                  </a:outerShdw>
                </a:effectLst>
              </a:rPr>
            </a:br>
            <a:r>
              <a:rPr lang="en-GB" sz="4000" dirty="0" smtClean="0">
                <a:effectLst>
                  <a:outerShdw blurRad="31750" dist="25400" dir="5400000" algn="tl">
                    <a:srgbClr val="000000">
                      <a:alpha val="25000"/>
                    </a:srgbClr>
                  </a:outerShdw>
                </a:effectLst>
              </a:rPr>
              <a:t/>
            </a:r>
            <a:br>
              <a:rPr lang="en-GB" sz="4000" dirty="0" smtClean="0">
                <a:effectLst>
                  <a:outerShdw blurRad="31750" dist="25400" dir="5400000" algn="tl">
                    <a:srgbClr val="000000">
                      <a:alpha val="25000"/>
                    </a:srgbClr>
                  </a:outerShdw>
                </a:effectLst>
              </a:rPr>
            </a:br>
            <a:r>
              <a:rPr lang="en-GB" sz="4000" dirty="0">
                <a:effectLst>
                  <a:outerShdw blurRad="31750" dist="25400" dir="5400000" algn="tl">
                    <a:srgbClr val="000000">
                      <a:alpha val="25000"/>
                    </a:srgbClr>
                  </a:outerShdw>
                </a:effectLst>
              </a:rPr>
              <a:t/>
            </a:r>
            <a:br>
              <a:rPr lang="en-GB" sz="4000" dirty="0">
                <a:effectLst>
                  <a:outerShdw blurRad="31750" dist="25400" dir="5400000" algn="tl">
                    <a:srgbClr val="000000">
                      <a:alpha val="25000"/>
                    </a:srgbClr>
                  </a:outerShdw>
                </a:effectLst>
              </a:rPr>
            </a:br>
            <a:r>
              <a:rPr lang="en-GB" sz="4000" dirty="0" smtClean="0">
                <a:effectLst>
                  <a:outerShdw blurRad="31750" dist="25400" dir="5400000" algn="tl">
                    <a:srgbClr val="000000">
                      <a:alpha val="25000"/>
                    </a:srgbClr>
                  </a:outerShdw>
                </a:effectLst>
              </a:rPr>
              <a:t/>
            </a:r>
            <a:br>
              <a:rPr lang="en-GB" sz="4000" dirty="0" smtClean="0">
                <a:effectLst>
                  <a:outerShdw blurRad="31750" dist="25400" dir="5400000" algn="tl">
                    <a:srgbClr val="000000">
                      <a:alpha val="25000"/>
                    </a:srgbClr>
                  </a:outerShdw>
                </a:effectLst>
              </a:rPr>
            </a:br>
            <a:r>
              <a:rPr lang="en-GB" sz="4000" dirty="0">
                <a:effectLst>
                  <a:outerShdw blurRad="31750" dist="25400" dir="5400000" algn="tl">
                    <a:srgbClr val="000000">
                      <a:alpha val="25000"/>
                    </a:srgbClr>
                  </a:outerShdw>
                </a:effectLst>
              </a:rPr>
              <a:t/>
            </a:r>
            <a:br>
              <a:rPr lang="en-GB" sz="4000" dirty="0">
                <a:effectLst>
                  <a:outerShdw blurRad="31750" dist="25400" dir="5400000" algn="tl">
                    <a:srgbClr val="000000">
                      <a:alpha val="25000"/>
                    </a:srgbClr>
                  </a:outerShdw>
                </a:effectLst>
              </a:rPr>
            </a:br>
            <a:r>
              <a:rPr lang="en-GB" sz="4000" dirty="0" smtClean="0">
                <a:effectLst>
                  <a:outerShdw blurRad="31750" dist="25400" dir="5400000" algn="tl">
                    <a:srgbClr val="000000">
                      <a:alpha val="25000"/>
                    </a:srgbClr>
                  </a:outerShdw>
                </a:effectLst>
              </a:rPr>
              <a:t>Covid-19 </a:t>
            </a:r>
            <a:r>
              <a:rPr lang="en-GB" sz="4000" dirty="0">
                <a:effectLst>
                  <a:outerShdw blurRad="31750" dist="25400" dir="5400000" algn="tl">
                    <a:srgbClr val="000000">
                      <a:alpha val="25000"/>
                    </a:srgbClr>
                  </a:outerShdw>
                </a:effectLst>
              </a:rPr>
              <a:t/>
            </a:r>
            <a:br>
              <a:rPr lang="en-GB" sz="4000" dirty="0">
                <a:effectLst>
                  <a:outerShdw blurRad="31750" dist="25400" dir="5400000" algn="tl">
                    <a:srgbClr val="000000">
                      <a:alpha val="25000"/>
                    </a:srgbClr>
                  </a:outerShdw>
                </a:effectLst>
              </a:rPr>
            </a:br>
            <a:r>
              <a:rPr lang="en-GB" sz="4000" dirty="0" err="1">
                <a:effectLst>
                  <a:outerShdw blurRad="31750" dist="25400" dir="5400000" algn="tl">
                    <a:srgbClr val="000000">
                      <a:alpha val="25000"/>
                    </a:srgbClr>
                  </a:outerShdw>
                </a:effectLst>
              </a:rPr>
              <a:t>Sut</a:t>
            </a:r>
            <a:r>
              <a:rPr lang="en-GB" sz="4000" dirty="0">
                <a:effectLst>
                  <a:outerShdw blurRad="31750" dist="25400" dir="5400000" algn="tl">
                    <a:srgbClr val="000000">
                      <a:alpha val="25000"/>
                    </a:srgbClr>
                  </a:outerShdw>
                </a:effectLst>
              </a:rPr>
              <a:t> ‘</a:t>
            </a:r>
            <a:r>
              <a:rPr lang="en-GB" sz="4000" dirty="0" err="1">
                <a:effectLst>
                  <a:outerShdw blurRad="31750" dist="25400" dir="5400000" algn="tl">
                    <a:srgbClr val="000000">
                      <a:alpha val="25000"/>
                    </a:srgbClr>
                  </a:outerShdw>
                </a:effectLst>
              </a:rPr>
              <a:t>wnaethom</a:t>
            </a:r>
            <a:r>
              <a:rPr lang="en-GB" sz="4000" dirty="0">
                <a:effectLst>
                  <a:outerShdw blurRad="31750" dist="25400" dir="5400000" algn="tl">
                    <a:srgbClr val="000000">
                      <a:alpha val="25000"/>
                    </a:srgbClr>
                  </a:outerShdw>
                </a:effectLst>
              </a:rPr>
              <a:t> </a:t>
            </a:r>
            <a:r>
              <a:rPr lang="en-GB" sz="4000" dirty="0" err="1">
                <a:effectLst>
                  <a:outerShdw blurRad="31750" dist="25400" dir="5400000" algn="tl">
                    <a:srgbClr val="000000">
                      <a:alpha val="25000"/>
                    </a:srgbClr>
                  </a:outerShdw>
                </a:effectLst>
              </a:rPr>
              <a:t>addasu</a:t>
            </a:r>
            <a:r>
              <a:rPr lang="en-GB" sz="4000" dirty="0">
                <a:effectLst>
                  <a:outerShdw blurRad="31750" dist="25400" dir="5400000" algn="tl">
                    <a:srgbClr val="000000">
                      <a:alpha val="25000"/>
                    </a:srgbClr>
                  </a:outerShdw>
                </a:effectLst>
              </a:rPr>
              <a:t/>
            </a:r>
            <a:br>
              <a:rPr lang="en-GB" sz="4000" dirty="0">
                <a:effectLst>
                  <a:outerShdw blurRad="31750" dist="25400" dir="5400000" algn="tl">
                    <a:srgbClr val="000000">
                      <a:alpha val="25000"/>
                    </a:srgbClr>
                  </a:outerShdw>
                </a:effectLst>
              </a:rPr>
            </a:br>
            <a:r>
              <a:rPr lang="en-GB" sz="4000" dirty="0">
                <a:effectLst>
                  <a:outerShdw blurRad="31750" dist="25400" dir="5400000" algn="tl">
                    <a:srgbClr val="000000">
                      <a:alpha val="25000"/>
                    </a:srgbClr>
                  </a:outerShdw>
                </a:effectLst>
              </a:rPr>
              <a:t>How we a</a:t>
            </a:r>
            <a:r>
              <a:rPr lang="en-GB" sz="4000" dirty="0" smtClean="0">
                <a:effectLst>
                  <a:outerShdw blurRad="31750" dist="25400" dir="5400000" algn="tl">
                    <a:srgbClr val="000000">
                      <a:alpha val="25000"/>
                    </a:srgbClr>
                  </a:outerShdw>
                </a:effectLst>
              </a:rPr>
              <a:t>dapted</a:t>
            </a:r>
            <a:endParaRPr lang="en-GB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685800" y="2276872"/>
            <a:ext cx="7772400" cy="2808312"/>
          </a:xfrm>
        </p:spPr>
        <p:txBody>
          <a:bodyPr>
            <a:normAutofit fontScale="92500" lnSpcReduction="10000"/>
          </a:bodyPr>
          <a:lstStyle/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en-GB" dirty="0" err="1"/>
              <a:t>Gweithio</a:t>
            </a:r>
            <a:r>
              <a:rPr lang="en-GB" dirty="0"/>
              <a:t> o </a:t>
            </a:r>
            <a:r>
              <a:rPr lang="en-GB" dirty="0" err="1"/>
              <a:t>adref</a:t>
            </a:r>
            <a:r>
              <a:rPr lang="en-GB" dirty="0"/>
              <a:t> / Working from home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en-GB" dirty="0" err="1"/>
              <a:t>Asesiadau</a:t>
            </a:r>
            <a:r>
              <a:rPr lang="en-GB" dirty="0"/>
              <a:t> </a:t>
            </a:r>
            <a:r>
              <a:rPr lang="en-GB" dirty="0" err="1"/>
              <a:t>dros</a:t>
            </a:r>
            <a:r>
              <a:rPr lang="en-GB" dirty="0"/>
              <a:t> </a:t>
            </a:r>
            <a:r>
              <a:rPr lang="en-GB" dirty="0" err="1"/>
              <a:t>ffon</a:t>
            </a:r>
            <a:r>
              <a:rPr lang="en-GB" dirty="0"/>
              <a:t> / Assessments over the phone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en-GB" dirty="0" err="1"/>
              <a:t>Ymyriadau</a:t>
            </a:r>
            <a:r>
              <a:rPr lang="en-GB" dirty="0"/>
              <a:t> </a:t>
            </a:r>
            <a:r>
              <a:rPr lang="en-GB" dirty="0" err="1"/>
              <a:t>dros</a:t>
            </a:r>
            <a:r>
              <a:rPr lang="en-GB" dirty="0"/>
              <a:t> </a:t>
            </a:r>
            <a:r>
              <a:rPr lang="en-GB" dirty="0" err="1"/>
              <a:t>ffon</a:t>
            </a:r>
            <a:r>
              <a:rPr lang="en-GB" dirty="0"/>
              <a:t> / Interventions over the phone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dirty="0" err="1"/>
              <a:t>Dychwelyd</a:t>
            </a:r>
            <a:r>
              <a:rPr lang="en-GB" dirty="0"/>
              <a:t> </a:t>
            </a:r>
            <a:r>
              <a:rPr lang="en-GB" dirty="0" err="1"/>
              <a:t>yn</a:t>
            </a:r>
            <a:r>
              <a:rPr lang="en-GB" dirty="0"/>
              <a:t> </a:t>
            </a:r>
            <a:r>
              <a:rPr lang="en-GB" dirty="0" err="1"/>
              <a:t>raddol</a:t>
            </a:r>
            <a:r>
              <a:rPr lang="en-GB" dirty="0"/>
              <a:t> </a:t>
            </a:r>
            <a:r>
              <a:rPr lang="en-GB" dirty="0" err="1"/>
              <a:t>ir</a:t>
            </a:r>
            <a:r>
              <a:rPr lang="en-GB" dirty="0"/>
              <a:t> </a:t>
            </a:r>
            <a:r>
              <a:rPr lang="en-GB" dirty="0" err="1"/>
              <a:t>gymuned</a:t>
            </a:r>
            <a:r>
              <a:rPr lang="en-GB" dirty="0"/>
              <a:t> / Phased return to the community</a:t>
            </a:r>
          </a:p>
          <a:p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5472162"/>
            <a:ext cx="2952328" cy="1239172"/>
          </a:xfrm>
          <a:prstGeom prst="rect">
            <a:avLst/>
          </a:prstGeom>
        </p:spPr>
      </p:pic>
      <p:pic>
        <p:nvPicPr>
          <p:cNvPr id="1026" name="Picture 2" descr="\\fhqfile003\Pol_Cr_Commissioner$\Administration of the OPCC\Templates\Branding\North Wales Police\NWP Block Logo Colour B (2)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5494620"/>
            <a:ext cx="3260271" cy="12265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\\fhqfile003\Pol_Cr_Commissioner$\Administration of the OPCC\Templates\Branding\OPCC North Wales\NW OPCC Logo 1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5494620"/>
            <a:ext cx="1872207" cy="1226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C:\Users\94170\AppData\Local\Microsoft\Windows\INetCache\IE\69T4JRF9\Virus-PNG-Pic[1]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32656"/>
            <a:ext cx="1746290" cy="13341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7848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980728"/>
            <a:ext cx="7844408" cy="2766169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 err="1" smtClean="0">
                <a:solidFill>
                  <a:schemeClr val="tx1"/>
                </a:solidFill>
              </a:rPr>
              <a:t>Er</a:t>
            </a:r>
            <a:r>
              <a:rPr lang="en-GB" dirty="0" smtClean="0">
                <a:solidFill>
                  <a:schemeClr val="tx1"/>
                </a:solidFill>
              </a:rPr>
              <a:t> y </a:t>
            </a:r>
            <a:r>
              <a:rPr lang="en-GB" dirty="0" err="1" smtClean="0">
                <a:solidFill>
                  <a:schemeClr val="tx1"/>
                </a:solidFill>
              </a:rPr>
              <a:t>feirws</a:t>
            </a:r>
            <a:r>
              <a:rPr lang="en-GB" dirty="0" smtClean="0">
                <a:solidFill>
                  <a:schemeClr val="tx1"/>
                </a:solidFill>
              </a:rPr>
              <a:t> </a:t>
            </a:r>
            <a:r>
              <a:rPr lang="en-GB" dirty="0" err="1" smtClean="0">
                <a:solidFill>
                  <a:schemeClr val="tx1"/>
                </a:solidFill>
              </a:rPr>
              <a:t>oedd</a:t>
            </a:r>
            <a:r>
              <a:rPr lang="en-GB" dirty="0" smtClean="0">
                <a:solidFill>
                  <a:schemeClr val="tx1"/>
                </a:solidFill>
              </a:rPr>
              <a:t> raid dal </a:t>
            </a:r>
            <a:r>
              <a:rPr lang="en-GB" dirty="0" err="1" smtClean="0">
                <a:solidFill>
                  <a:schemeClr val="tx1"/>
                </a:solidFill>
              </a:rPr>
              <a:t>ati</a:t>
            </a:r>
            <a:r>
              <a:rPr lang="en-GB" smtClean="0">
                <a:solidFill>
                  <a:schemeClr val="tx1"/>
                </a:solidFill>
              </a:rPr>
              <a:t> </a:t>
            </a:r>
            <a:r>
              <a:rPr lang="en-GB" dirty="0" smtClean="0">
                <a:solidFill>
                  <a:schemeClr val="tx1"/>
                </a:solidFill>
              </a:rPr>
              <a:t/>
            </a:r>
            <a:br>
              <a:rPr lang="en-GB" dirty="0" smtClean="0">
                <a:solidFill>
                  <a:schemeClr val="tx1"/>
                </a:solidFill>
              </a:rPr>
            </a:br>
            <a:r>
              <a:rPr lang="en-GB" dirty="0" smtClean="0">
                <a:solidFill>
                  <a:schemeClr val="tx1"/>
                </a:solidFill>
              </a:rPr>
              <a:t>Despite the virus we had </a:t>
            </a:r>
            <a:r>
              <a:rPr lang="en-GB" smtClean="0">
                <a:solidFill>
                  <a:schemeClr val="tx1"/>
                </a:solidFill>
              </a:rPr>
              <a:t>to </a:t>
            </a:r>
            <a:r>
              <a:rPr lang="en-GB" smtClean="0">
                <a:solidFill>
                  <a:schemeClr val="tx1"/>
                </a:solidFill>
              </a:rPr>
              <a:t>continue…</a:t>
            </a:r>
            <a:endParaRPr lang="en-GB" dirty="0">
              <a:solidFill>
                <a:schemeClr val="tx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5472162"/>
            <a:ext cx="2952328" cy="1239172"/>
          </a:xfrm>
          <a:prstGeom prst="rect">
            <a:avLst/>
          </a:prstGeom>
        </p:spPr>
      </p:pic>
      <p:pic>
        <p:nvPicPr>
          <p:cNvPr id="1026" name="Picture 2" descr="\\fhqfile003\Pol_Cr_Commissioner$\Administration of the OPCC\Templates\Branding\North Wales Police\NWP Block Logo Colour B (2)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5494620"/>
            <a:ext cx="3260271" cy="12265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\\fhqfile003\Pol_Cr_Commissioner$\Administration of the OPCC\Templates\Branding\OPCC North Wales\NW OPCC Logo 1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5494620"/>
            <a:ext cx="1872207" cy="1226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83969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980728"/>
            <a:ext cx="7844408" cy="3384376"/>
          </a:xfrm>
        </p:spPr>
        <p:txBody>
          <a:bodyPr>
            <a:normAutofit/>
          </a:bodyPr>
          <a:lstStyle/>
          <a:p>
            <a:pPr algn="ctr"/>
            <a:r>
              <a:rPr lang="en-GB" dirty="0" err="1" smtClean="0">
                <a:solidFill>
                  <a:schemeClr val="tx1"/>
                </a:solidFill>
              </a:rPr>
              <a:t>Newidiadau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 smtClean="0">
                <a:solidFill>
                  <a:schemeClr val="tx1"/>
                </a:solidFill>
              </a:rPr>
              <a:t>trwy</a:t>
            </a:r>
            <a:r>
              <a:rPr lang="en-GB" dirty="0" smtClean="0">
                <a:solidFill>
                  <a:schemeClr val="tx1"/>
                </a:solidFill>
              </a:rPr>
              <a:t> y </a:t>
            </a:r>
            <a:r>
              <a:rPr lang="en-GB" dirty="0" err="1" smtClean="0">
                <a:solidFill>
                  <a:schemeClr val="tx1"/>
                </a:solidFill>
              </a:rPr>
              <a:t>Cyfnod</a:t>
            </a:r>
            <a:r>
              <a:rPr lang="en-GB" dirty="0" smtClean="0">
                <a:solidFill>
                  <a:schemeClr val="tx1"/>
                </a:solidFill>
              </a:rPr>
              <a:t> </a:t>
            </a:r>
            <a:r>
              <a:rPr lang="en-GB" dirty="0" err="1" smtClean="0">
                <a:solidFill>
                  <a:schemeClr val="tx1"/>
                </a:solidFill>
              </a:rPr>
              <a:t>Clo</a:t>
            </a:r>
            <a:r>
              <a:rPr lang="en-GB" dirty="0" smtClean="0">
                <a:solidFill>
                  <a:schemeClr val="tx1"/>
                </a:solidFill>
              </a:rPr>
              <a:t/>
            </a:r>
            <a:br>
              <a:rPr lang="en-GB" dirty="0" smtClean="0">
                <a:solidFill>
                  <a:schemeClr val="tx1"/>
                </a:solidFill>
              </a:rPr>
            </a:br>
            <a:r>
              <a:rPr lang="en-GB" dirty="0" smtClean="0">
                <a:solidFill>
                  <a:schemeClr val="tx1"/>
                </a:solidFill>
              </a:rPr>
              <a:t>Changes through lockdown</a:t>
            </a:r>
            <a:endParaRPr lang="en-GB" dirty="0">
              <a:solidFill>
                <a:schemeClr val="tx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5472162"/>
            <a:ext cx="2952328" cy="1239172"/>
          </a:xfrm>
          <a:prstGeom prst="rect">
            <a:avLst/>
          </a:prstGeom>
        </p:spPr>
      </p:pic>
      <p:pic>
        <p:nvPicPr>
          <p:cNvPr id="1026" name="Picture 2" descr="\\fhqfile003\Pol_Cr_Commissioner$\Administration of the OPCC\Templates\Branding\North Wales Police\NWP Block Logo Colour B (2)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5494620"/>
            <a:ext cx="3260271" cy="12265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\\fhqfile003\Pol_Cr_Commissioner$\Administration of the OPCC\Templates\Branding\OPCC North Wales\NW OPCC Logo 1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5494620"/>
            <a:ext cx="1872207" cy="1226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89211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3747872"/>
          </a:xfrm>
        </p:spPr>
        <p:txBody>
          <a:bodyPr>
            <a:normAutofit fontScale="85000" lnSpcReduction="10000"/>
          </a:bodyPr>
          <a:lstStyle/>
          <a:p>
            <a:r>
              <a:rPr lang="en-GB" dirty="0" err="1" smtClean="0"/>
              <a:t>Newid</a:t>
            </a:r>
            <a:r>
              <a:rPr lang="en-GB" dirty="0" smtClean="0"/>
              <a:t> </a:t>
            </a:r>
            <a:r>
              <a:rPr lang="en-GB" dirty="0" err="1" smtClean="0"/>
              <a:t>mewn</a:t>
            </a:r>
            <a:r>
              <a:rPr lang="en-GB" dirty="0" smtClean="0"/>
              <a:t> </a:t>
            </a:r>
            <a:r>
              <a:rPr lang="en-GB" dirty="0" err="1" smtClean="0"/>
              <a:t>tueddiadau</a:t>
            </a:r>
            <a:r>
              <a:rPr lang="en-GB" dirty="0" smtClean="0"/>
              <a:t> / Change in trends</a:t>
            </a:r>
          </a:p>
          <a:p>
            <a:r>
              <a:rPr lang="en-GB" dirty="0" err="1" smtClean="0"/>
              <a:t>Pawb</a:t>
            </a:r>
            <a:r>
              <a:rPr lang="en-GB" dirty="0" smtClean="0"/>
              <a:t> </a:t>
            </a:r>
            <a:r>
              <a:rPr lang="en-GB" dirty="0" err="1" smtClean="0"/>
              <a:t>yn</a:t>
            </a:r>
            <a:r>
              <a:rPr lang="en-GB" dirty="0" smtClean="0"/>
              <a:t> </a:t>
            </a:r>
            <a:r>
              <a:rPr lang="en-GB" dirty="0" err="1" smtClean="0"/>
              <a:t>cysgodi</a:t>
            </a:r>
            <a:r>
              <a:rPr lang="en-GB" dirty="0" smtClean="0"/>
              <a:t> </a:t>
            </a:r>
            <a:r>
              <a:rPr lang="en-GB" dirty="0" err="1" smtClean="0"/>
              <a:t>ond</a:t>
            </a:r>
            <a:r>
              <a:rPr lang="en-GB" dirty="0" smtClean="0"/>
              <a:t> </a:t>
            </a:r>
            <a:r>
              <a:rPr lang="en-GB" dirty="0" err="1" smtClean="0"/>
              <a:t>yr</a:t>
            </a:r>
            <a:r>
              <a:rPr lang="en-GB" dirty="0" smtClean="0"/>
              <a:t> </a:t>
            </a:r>
            <a:r>
              <a:rPr lang="en-GB" dirty="0" err="1" smtClean="0"/>
              <a:t>sawl</a:t>
            </a:r>
            <a:r>
              <a:rPr lang="en-GB" dirty="0" smtClean="0"/>
              <a:t> </a:t>
            </a:r>
            <a:r>
              <a:rPr lang="en-GB" dirty="0" err="1" smtClean="0"/>
              <a:t>yn</a:t>
            </a:r>
            <a:r>
              <a:rPr lang="en-GB" dirty="0" smtClean="0"/>
              <a:t> </a:t>
            </a:r>
            <a:r>
              <a:rPr lang="en-GB" dirty="0" err="1" smtClean="0"/>
              <a:t>gaeth</a:t>
            </a:r>
            <a:r>
              <a:rPr lang="en-GB" dirty="0" smtClean="0"/>
              <a:t> I </a:t>
            </a:r>
            <a:r>
              <a:rPr lang="en-GB" dirty="0" err="1" smtClean="0"/>
              <a:t>gyffuriau</a:t>
            </a:r>
            <a:r>
              <a:rPr lang="en-GB" dirty="0" smtClean="0"/>
              <a:t> dal </a:t>
            </a:r>
            <a:r>
              <a:rPr lang="en-GB" dirty="0" err="1" smtClean="0"/>
              <a:t>ar</a:t>
            </a:r>
            <a:r>
              <a:rPr lang="en-GB" dirty="0" smtClean="0"/>
              <a:t> y </a:t>
            </a:r>
            <a:r>
              <a:rPr lang="en-GB" dirty="0" err="1" smtClean="0"/>
              <a:t>strydoedd</a:t>
            </a:r>
            <a:r>
              <a:rPr lang="en-GB" dirty="0" smtClean="0"/>
              <a:t> / Most were shielding, but those with addiction were more obvious on the street</a:t>
            </a:r>
          </a:p>
          <a:p>
            <a:r>
              <a:rPr lang="en-GB" dirty="0" err="1" smtClean="0"/>
              <a:t>Niferoedd</a:t>
            </a:r>
            <a:r>
              <a:rPr lang="en-GB" dirty="0" smtClean="0"/>
              <a:t> </a:t>
            </a:r>
            <a:r>
              <a:rPr lang="en-GB" dirty="0" err="1" smtClean="0"/>
              <a:t>yn</a:t>
            </a:r>
            <a:r>
              <a:rPr lang="en-GB" dirty="0" smtClean="0"/>
              <a:t> </a:t>
            </a:r>
            <a:r>
              <a:rPr lang="en-GB" dirty="0" err="1" smtClean="0"/>
              <a:t>Cynyddu</a:t>
            </a:r>
            <a:r>
              <a:rPr lang="en-GB" dirty="0" smtClean="0"/>
              <a:t> ac </a:t>
            </a:r>
            <a:r>
              <a:rPr lang="en-GB" dirty="0" err="1" smtClean="0"/>
              <a:t>yn</a:t>
            </a:r>
            <a:r>
              <a:rPr lang="en-GB" dirty="0" smtClean="0"/>
              <a:t> </a:t>
            </a:r>
            <a:r>
              <a:rPr lang="en-GB" dirty="0" err="1" smtClean="0"/>
              <a:t>cael</a:t>
            </a:r>
            <a:r>
              <a:rPr lang="en-GB" dirty="0" smtClean="0"/>
              <a:t> </a:t>
            </a:r>
            <a:r>
              <a:rPr lang="en-GB" dirty="0" err="1" smtClean="0"/>
              <a:t>eu</a:t>
            </a:r>
            <a:r>
              <a:rPr lang="en-GB" dirty="0" smtClean="0"/>
              <a:t> </a:t>
            </a:r>
            <a:r>
              <a:rPr lang="en-GB" dirty="0" err="1" smtClean="0"/>
              <a:t>cyfeirio</a:t>
            </a:r>
            <a:r>
              <a:rPr lang="en-GB" dirty="0" smtClean="0"/>
              <a:t> </a:t>
            </a:r>
            <a:r>
              <a:rPr lang="en-GB" dirty="0" err="1" smtClean="0"/>
              <a:t>i’r</a:t>
            </a:r>
            <a:r>
              <a:rPr lang="en-GB" dirty="0" smtClean="0"/>
              <a:t> </a:t>
            </a:r>
            <a:r>
              <a:rPr lang="en-GB" dirty="0" err="1" smtClean="0"/>
              <a:t>rhaglen</a:t>
            </a:r>
            <a:r>
              <a:rPr lang="en-GB" dirty="0" smtClean="0"/>
              <a:t> am </a:t>
            </a:r>
            <a:r>
              <a:rPr lang="en-GB" dirty="0" err="1" smtClean="0"/>
              <a:t>sesiyna</a:t>
            </a:r>
            <a:r>
              <a:rPr lang="en-GB" dirty="0" smtClean="0"/>
              <a:t> 1-1 / Number of referrals increased for 1-1 sessions</a:t>
            </a:r>
          </a:p>
          <a:p>
            <a:r>
              <a:rPr lang="en-GB" dirty="0" err="1" smtClean="0"/>
              <a:t>Dynion</a:t>
            </a:r>
            <a:r>
              <a:rPr lang="en-GB" dirty="0" smtClean="0"/>
              <a:t> </a:t>
            </a:r>
            <a:r>
              <a:rPr lang="en-GB" dirty="0" err="1" smtClean="0"/>
              <a:t>yn</a:t>
            </a:r>
            <a:r>
              <a:rPr lang="en-GB" dirty="0" smtClean="0"/>
              <a:t> </a:t>
            </a:r>
            <a:r>
              <a:rPr lang="en-GB" dirty="0" err="1" smtClean="0"/>
              <a:t>agor</a:t>
            </a:r>
            <a:r>
              <a:rPr lang="en-GB" dirty="0" smtClean="0"/>
              <a:t> I </a:t>
            </a:r>
            <a:r>
              <a:rPr lang="en-GB" dirty="0" err="1" smtClean="0"/>
              <a:t>fyny</a:t>
            </a:r>
            <a:r>
              <a:rPr lang="en-GB" dirty="0" smtClean="0"/>
              <a:t> </a:t>
            </a:r>
            <a:r>
              <a:rPr lang="en-GB" dirty="0" err="1" smtClean="0"/>
              <a:t>fwy</a:t>
            </a:r>
            <a:r>
              <a:rPr lang="en-GB" dirty="0" smtClean="0"/>
              <a:t> </a:t>
            </a:r>
            <a:r>
              <a:rPr lang="en-GB" dirty="0" err="1" smtClean="0"/>
              <a:t>dros</a:t>
            </a:r>
            <a:r>
              <a:rPr lang="en-GB" dirty="0" smtClean="0"/>
              <a:t> y </a:t>
            </a:r>
            <a:r>
              <a:rPr lang="en-GB" dirty="0" err="1" smtClean="0"/>
              <a:t>ffon</a:t>
            </a:r>
            <a:r>
              <a:rPr lang="en-GB" dirty="0" smtClean="0"/>
              <a:t>/ Men would open up more over the phone </a:t>
            </a:r>
          </a:p>
          <a:p>
            <a:r>
              <a:rPr lang="en-GB" dirty="0" err="1" smtClean="0"/>
              <a:t>Merched</a:t>
            </a:r>
            <a:r>
              <a:rPr lang="en-GB" dirty="0" smtClean="0"/>
              <a:t> </a:t>
            </a:r>
            <a:r>
              <a:rPr lang="en-GB" dirty="0" err="1" smtClean="0"/>
              <a:t>yn</a:t>
            </a:r>
            <a:r>
              <a:rPr lang="en-GB" dirty="0" smtClean="0"/>
              <a:t> </a:t>
            </a:r>
            <a:r>
              <a:rPr lang="en-GB" dirty="0" err="1" smtClean="0"/>
              <a:t>ffafrio</a:t>
            </a:r>
            <a:r>
              <a:rPr lang="en-GB" dirty="0"/>
              <a:t> </a:t>
            </a:r>
            <a:r>
              <a:rPr lang="en-GB" dirty="0" err="1" smtClean="0"/>
              <a:t>cwrdd</a:t>
            </a:r>
            <a:r>
              <a:rPr lang="en-GB" dirty="0" smtClean="0"/>
              <a:t> / Females prefer meeting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err="1" smtClean="0"/>
              <a:t>Rhaglen</a:t>
            </a:r>
            <a:r>
              <a:rPr lang="en-GB" dirty="0" smtClean="0"/>
              <a:t> </a:t>
            </a:r>
            <a:r>
              <a:rPr lang="en-GB" dirty="0" err="1" smtClean="0"/>
              <a:t>Addysg</a:t>
            </a:r>
            <a:r>
              <a:rPr lang="en-GB" dirty="0" smtClean="0"/>
              <a:t> </a:t>
            </a:r>
            <a:r>
              <a:rPr lang="en-GB" dirty="0" err="1" smtClean="0"/>
              <a:t>Cyffuriau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Drug Education Programme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5472162"/>
            <a:ext cx="2952328" cy="1239172"/>
          </a:xfrm>
          <a:prstGeom prst="rect">
            <a:avLst/>
          </a:prstGeom>
        </p:spPr>
      </p:pic>
      <p:pic>
        <p:nvPicPr>
          <p:cNvPr id="1026" name="Picture 2" descr="\\fhqfile003\Pol_Cr_Commissioner$\Administration of the OPCC\Templates\Branding\North Wales Police\NWP Block Logo Colour B (2)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5494620"/>
            <a:ext cx="3260271" cy="12265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\\fhqfile003\Pol_Cr_Commissioner$\Administration of the OPCC\Templates\Branding\OPCC North Wales\NW OPCC Logo 1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5494620"/>
            <a:ext cx="1872207" cy="1226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55288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476672"/>
            <a:ext cx="7844408" cy="4104456"/>
          </a:xfrm>
        </p:spPr>
        <p:txBody>
          <a:bodyPr>
            <a:normAutofit fontScale="90000"/>
          </a:bodyPr>
          <a:lstStyle/>
          <a:p>
            <a:pPr algn="ctr"/>
            <a:r>
              <a:rPr lang="en-GB" sz="3200" dirty="0" err="1" smtClean="0">
                <a:solidFill>
                  <a:schemeClr val="tx1"/>
                </a:solidFill>
              </a:rPr>
              <a:t>Wrth</a:t>
            </a:r>
            <a:r>
              <a:rPr lang="en-GB" sz="3200" dirty="0" smtClean="0">
                <a:solidFill>
                  <a:schemeClr val="tx1"/>
                </a:solidFill>
              </a:rPr>
              <a:t> </a:t>
            </a:r>
            <a:r>
              <a:rPr lang="en-GB" sz="3200" dirty="0" err="1" smtClean="0">
                <a:solidFill>
                  <a:schemeClr val="tx1"/>
                </a:solidFill>
              </a:rPr>
              <a:t>asesu</a:t>
            </a:r>
            <a:r>
              <a:rPr lang="en-GB" sz="3200" dirty="0" smtClean="0">
                <a:solidFill>
                  <a:schemeClr val="tx1"/>
                </a:solidFill>
              </a:rPr>
              <a:t> </a:t>
            </a:r>
            <a:r>
              <a:rPr lang="en-GB" sz="3200" dirty="0" err="1" smtClean="0">
                <a:solidFill>
                  <a:schemeClr val="tx1"/>
                </a:solidFill>
              </a:rPr>
              <a:t>anghenion</a:t>
            </a:r>
            <a:r>
              <a:rPr lang="en-GB" sz="3200" dirty="0" smtClean="0">
                <a:solidFill>
                  <a:schemeClr val="tx1"/>
                </a:solidFill>
              </a:rPr>
              <a:t> y person ac </a:t>
            </a:r>
            <a:r>
              <a:rPr lang="en-GB" sz="3200" dirty="0" err="1" smtClean="0">
                <a:solidFill>
                  <a:schemeClr val="tx1"/>
                </a:solidFill>
              </a:rPr>
              <a:t>eu</a:t>
            </a:r>
            <a:r>
              <a:rPr lang="en-GB" sz="3200" dirty="0" smtClean="0">
                <a:solidFill>
                  <a:schemeClr val="tx1"/>
                </a:solidFill>
              </a:rPr>
              <a:t> </a:t>
            </a:r>
            <a:r>
              <a:rPr lang="en-GB" sz="3200" dirty="0" err="1" smtClean="0">
                <a:solidFill>
                  <a:schemeClr val="tx1"/>
                </a:solidFill>
              </a:rPr>
              <a:t>cyfeirio</a:t>
            </a:r>
            <a:r>
              <a:rPr lang="en-GB" sz="3200" dirty="0" smtClean="0">
                <a:solidFill>
                  <a:schemeClr val="tx1"/>
                </a:solidFill>
              </a:rPr>
              <a:t> </a:t>
            </a:r>
            <a:r>
              <a:rPr lang="en-GB" sz="3200" dirty="0" err="1" smtClean="0">
                <a:solidFill>
                  <a:schemeClr val="tx1"/>
                </a:solidFill>
              </a:rPr>
              <a:t>ymlaen</a:t>
            </a:r>
            <a:r>
              <a:rPr lang="en-GB" sz="3200" dirty="0" smtClean="0">
                <a:solidFill>
                  <a:schemeClr val="tx1"/>
                </a:solidFill>
              </a:rPr>
              <a:t>, </a:t>
            </a:r>
            <a:r>
              <a:rPr lang="en-GB" sz="3200" dirty="0" err="1" smtClean="0">
                <a:solidFill>
                  <a:schemeClr val="tx1"/>
                </a:solidFill>
              </a:rPr>
              <a:t>lle</a:t>
            </a:r>
            <a:r>
              <a:rPr lang="en-GB" sz="3200" dirty="0" smtClean="0">
                <a:solidFill>
                  <a:schemeClr val="tx1"/>
                </a:solidFill>
              </a:rPr>
              <a:t> </a:t>
            </a:r>
            <a:r>
              <a:rPr lang="en-GB" sz="3200" dirty="0" err="1" smtClean="0">
                <a:solidFill>
                  <a:schemeClr val="tx1"/>
                </a:solidFill>
              </a:rPr>
              <a:t>mae’n</a:t>
            </a:r>
            <a:r>
              <a:rPr lang="en-GB" sz="3200" dirty="0" smtClean="0">
                <a:solidFill>
                  <a:schemeClr val="tx1"/>
                </a:solidFill>
              </a:rPr>
              <a:t> </a:t>
            </a:r>
            <a:r>
              <a:rPr lang="en-GB" sz="3200" dirty="0" err="1" smtClean="0">
                <a:solidFill>
                  <a:schemeClr val="tx1"/>
                </a:solidFill>
              </a:rPr>
              <a:t>briodol</a:t>
            </a:r>
            <a:r>
              <a:rPr lang="en-GB" sz="3200" dirty="0" smtClean="0">
                <a:solidFill>
                  <a:schemeClr val="tx1"/>
                </a:solidFill>
              </a:rPr>
              <a:t> a </a:t>
            </a:r>
            <a:r>
              <a:rPr lang="en-GB" sz="3200" dirty="0" err="1" smtClean="0">
                <a:solidFill>
                  <a:schemeClr val="tx1"/>
                </a:solidFill>
              </a:rPr>
              <a:t>cydweithio</a:t>
            </a:r>
            <a:r>
              <a:rPr lang="en-GB" sz="3200" dirty="0" smtClean="0">
                <a:solidFill>
                  <a:schemeClr val="tx1"/>
                </a:solidFill>
              </a:rPr>
              <a:t> </a:t>
            </a:r>
            <a:r>
              <a:rPr lang="en-GB" sz="3200" dirty="0" err="1" smtClean="0">
                <a:solidFill>
                  <a:schemeClr val="tx1"/>
                </a:solidFill>
              </a:rPr>
              <a:t>efo</a:t>
            </a:r>
            <a:r>
              <a:rPr lang="en-GB" sz="3200" dirty="0" smtClean="0">
                <a:solidFill>
                  <a:schemeClr val="tx1"/>
                </a:solidFill>
              </a:rPr>
              <a:t> </a:t>
            </a:r>
            <a:r>
              <a:rPr lang="en-GB" sz="3200" dirty="0" err="1" smtClean="0">
                <a:solidFill>
                  <a:schemeClr val="tx1"/>
                </a:solidFill>
              </a:rPr>
              <a:t>amrhyw</a:t>
            </a:r>
            <a:r>
              <a:rPr lang="en-GB" sz="3200" dirty="0" smtClean="0">
                <a:solidFill>
                  <a:schemeClr val="tx1"/>
                </a:solidFill>
              </a:rPr>
              <a:t> o </a:t>
            </a:r>
            <a:r>
              <a:rPr lang="en-GB" sz="3200" dirty="0" err="1" smtClean="0">
                <a:solidFill>
                  <a:schemeClr val="tx1"/>
                </a:solidFill>
              </a:rPr>
              <a:t>asiantaethau</a:t>
            </a:r>
            <a:r>
              <a:rPr lang="en-GB" sz="3200" dirty="0" smtClean="0">
                <a:solidFill>
                  <a:schemeClr val="tx1"/>
                </a:solidFill>
              </a:rPr>
              <a:t/>
            </a:r>
            <a:br>
              <a:rPr lang="en-GB" sz="3200" dirty="0" smtClean="0">
                <a:solidFill>
                  <a:schemeClr val="tx1"/>
                </a:solidFill>
              </a:rPr>
            </a:br>
            <a:r>
              <a:rPr lang="en-GB" sz="3200" dirty="0">
                <a:solidFill>
                  <a:schemeClr val="tx1"/>
                </a:solidFill>
              </a:rPr>
              <a:t/>
            </a:r>
            <a:br>
              <a:rPr lang="en-GB" sz="3200" dirty="0">
                <a:solidFill>
                  <a:schemeClr val="tx1"/>
                </a:solidFill>
              </a:rPr>
            </a:br>
            <a:r>
              <a:rPr lang="en-GB" sz="3200" dirty="0" smtClean="0">
                <a:solidFill>
                  <a:schemeClr val="tx1"/>
                </a:solidFill>
              </a:rPr>
              <a:t/>
            </a:r>
            <a:br>
              <a:rPr lang="en-GB" sz="3200" dirty="0" smtClean="0">
                <a:solidFill>
                  <a:schemeClr val="tx1"/>
                </a:solidFill>
              </a:rPr>
            </a:br>
            <a:r>
              <a:rPr lang="en-GB" sz="3200" dirty="0" smtClean="0">
                <a:solidFill>
                  <a:schemeClr val="tx1"/>
                </a:solidFill>
              </a:rPr>
              <a:t> By assessing each person’s needs and making relevant referrals where needed and working collaboratively with various agencies</a:t>
            </a:r>
            <a:endParaRPr lang="en-GB" sz="3200" dirty="0">
              <a:solidFill>
                <a:schemeClr val="tx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5472162"/>
            <a:ext cx="2952328" cy="1239172"/>
          </a:xfrm>
          <a:prstGeom prst="rect">
            <a:avLst/>
          </a:prstGeom>
        </p:spPr>
      </p:pic>
      <p:pic>
        <p:nvPicPr>
          <p:cNvPr id="1026" name="Picture 2" descr="\\fhqfile003\Pol_Cr_Commissioner$\Administration of the OPCC\Templates\Branding\North Wales Police\NWP Block Logo Colour B (2)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5494620"/>
            <a:ext cx="3260271" cy="12265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\\fhqfile003\Pol_Cr_Commissioner$\Administration of the OPCC\Templates\Branding\OPCC North Wales\NW OPCC Logo 1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5494620"/>
            <a:ext cx="1872207" cy="1226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96586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en-GB" dirty="0" err="1" smtClean="0"/>
              <a:t>Iechyd</a:t>
            </a:r>
            <a:r>
              <a:rPr lang="en-GB" dirty="0" smtClean="0"/>
              <a:t> </a:t>
            </a:r>
            <a:r>
              <a:rPr lang="en-GB" dirty="0" err="1" smtClean="0"/>
              <a:t>Meddwl</a:t>
            </a:r>
            <a:r>
              <a:rPr lang="en-GB" dirty="0" smtClean="0"/>
              <a:t> / </a:t>
            </a:r>
            <a:r>
              <a:rPr lang="en-GB" dirty="0"/>
              <a:t>Mental </a:t>
            </a:r>
            <a:r>
              <a:rPr lang="en-GB" dirty="0" smtClean="0"/>
              <a:t>Health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 err="1" smtClean="0"/>
              <a:t>Iechyd</a:t>
            </a:r>
            <a:r>
              <a:rPr lang="en-GB" dirty="0" smtClean="0"/>
              <a:t> </a:t>
            </a:r>
            <a:r>
              <a:rPr lang="en-GB" dirty="0" err="1"/>
              <a:t>Corfforol</a:t>
            </a:r>
            <a:r>
              <a:rPr lang="en-GB" dirty="0"/>
              <a:t> </a:t>
            </a:r>
            <a:r>
              <a:rPr lang="en-GB" dirty="0" smtClean="0"/>
              <a:t>/ Physical Health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 err="1" smtClean="0"/>
              <a:t>Defnydd</a:t>
            </a:r>
            <a:r>
              <a:rPr lang="en-GB" dirty="0" smtClean="0"/>
              <a:t> </a:t>
            </a:r>
            <a:r>
              <a:rPr lang="en-GB" dirty="0" err="1" smtClean="0"/>
              <a:t>Cyffuriau</a:t>
            </a:r>
            <a:r>
              <a:rPr lang="en-GB" dirty="0"/>
              <a:t> </a:t>
            </a:r>
            <a:r>
              <a:rPr lang="en-GB" dirty="0" smtClean="0"/>
              <a:t>/ Drug </a:t>
            </a:r>
            <a:r>
              <a:rPr lang="en-GB" dirty="0"/>
              <a:t>Use </a:t>
            </a:r>
            <a:r>
              <a:rPr lang="en-GB" dirty="0" smtClean="0"/>
              <a:t>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 err="1" smtClean="0"/>
              <a:t>Defnydd</a:t>
            </a:r>
            <a:r>
              <a:rPr lang="en-GB" dirty="0" smtClean="0"/>
              <a:t> alcohol / </a:t>
            </a:r>
            <a:r>
              <a:rPr lang="en-GB" dirty="0"/>
              <a:t>Alcohol use </a:t>
            </a:r>
            <a:endParaRPr lang="en-GB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en-GB" dirty="0" err="1" smtClean="0"/>
              <a:t>Addysg</a:t>
            </a:r>
            <a:r>
              <a:rPr lang="en-GB" dirty="0" smtClean="0"/>
              <a:t>, </a:t>
            </a:r>
            <a:r>
              <a:rPr lang="en-GB" dirty="0" err="1" smtClean="0"/>
              <a:t>hyfforddiant</a:t>
            </a:r>
            <a:r>
              <a:rPr lang="en-GB" dirty="0" smtClean="0"/>
              <a:t> a </a:t>
            </a:r>
            <a:r>
              <a:rPr lang="en-GB" dirty="0" err="1" smtClean="0"/>
              <a:t>Chyflogaeth</a:t>
            </a:r>
            <a:r>
              <a:rPr lang="en-GB" dirty="0"/>
              <a:t> </a:t>
            </a:r>
            <a:r>
              <a:rPr lang="en-GB" dirty="0" smtClean="0"/>
              <a:t>Education</a:t>
            </a:r>
            <a:r>
              <a:rPr lang="en-GB" dirty="0"/>
              <a:t>, Training and employment </a:t>
            </a:r>
            <a:r>
              <a:rPr lang="en-GB" dirty="0" smtClean="0"/>
              <a:t>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 err="1" smtClean="0"/>
              <a:t>Trais</a:t>
            </a:r>
            <a:r>
              <a:rPr lang="en-GB" dirty="0" smtClean="0"/>
              <a:t> </a:t>
            </a:r>
            <a:r>
              <a:rPr lang="en-GB" dirty="0" err="1" smtClean="0"/>
              <a:t>yn</a:t>
            </a:r>
            <a:r>
              <a:rPr lang="en-GB" dirty="0" smtClean="0"/>
              <a:t> y </a:t>
            </a:r>
            <a:r>
              <a:rPr lang="en-GB" dirty="0" err="1" smtClean="0"/>
              <a:t>cartref</a:t>
            </a:r>
            <a:r>
              <a:rPr lang="en-GB" dirty="0" smtClean="0"/>
              <a:t> /</a:t>
            </a:r>
            <a:r>
              <a:rPr lang="en-GB" dirty="0"/>
              <a:t> Domestic </a:t>
            </a:r>
            <a:r>
              <a:rPr lang="en-GB" dirty="0" smtClean="0"/>
              <a:t>Violence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 err="1" smtClean="0"/>
              <a:t>Llety</a:t>
            </a:r>
            <a:r>
              <a:rPr lang="en-GB" dirty="0" smtClean="0"/>
              <a:t> /</a:t>
            </a:r>
            <a:r>
              <a:rPr lang="en-GB" dirty="0"/>
              <a:t> Accommodation </a:t>
            </a:r>
            <a:endParaRPr lang="en-GB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en-GB" dirty="0" err="1" smtClean="0"/>
              <a:t>PNaP</a:t>
            </a:r>
            <a:r>
              <a:rPr lang="en-GB" dirty="0" smtClean="0"/>
              <a:t> / </a:t>
            </a:r>
            <a:r>
              <a:rPr lang="en-GB" dirty="0"/>
              <a:t>ACEs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err="1" smtClean="0"/>
              <a:t>Anghenion</a:t>
            </a:r>
            <a:r>
              <a:rPr lang="en-GB" dirty="0" smtClean="0"/>
              <a:t> </a:t>
            </a:r>
            <a:r>
              <a:rPr lang="en-GB" dirty="0" err="1" smtClean="0"/>
              <a:t>canfyddadwy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Identified Needs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5472162"/>
            <a:ext cx="2952328" cy="1239172"/>
          </a:xfrm>
          <a:prstGeom prst="rect">
            <a:avLst/>
          </a:prstGeom>
        </p:spPr>
      </p:pic>
      <p:pic>
        <p:nvPicPr>
          <p:cNvPr id="1026" name="Picture 2" descr="\\fhqfile003\Pol_Cr_Commissioner$\Administration of the OPCC\Templates\Branding\North Wales Police\NWP Block Logo Colour B (2)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5494620"/>
            <a:ext cx="3260271" cy="12265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\\fhqfile003\Pol_Cr_Commissioner$\Administration of the OPCC\Templates\Branding\OPCC North Wales\NW OPCC Logo 1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5494620"/>
            <a:ext cx="1872207" cy="1226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28774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80" y="188640"/>
            <a:ext cx="8448939" cy="4752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5472162"/>
            <a:ext cx="2952328" cy="1239172"/>
          </a:xfrm>
          <a:prstGeom prst="rect">
            <a:avLst/>
          </a:prstGeom>
        </p:spPr>
      </p:pic>
      <p:pic>
        <p:nvPicPr>
          <p:cNvPr id="1026" name="Picture 2" descr="\\fhqfile003\Pol_Cr_Commissioner$\Administration of the OPCC\Templates\Branding\North Wales Police\NWP Block Logo Colour B (2)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5494620"/>
            <a:ext cx="3260271" cy="12265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\\fhqfile003\Pol_Cr_Commissioner$\Administration of the OPCC\Templates\Branding\OPCC North Wales\NW OPCC Logo 1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5494620"/>
            <a:ext cx="1872207" cy="1226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0185827"/>
              </p:ext>
            </p:extLst>
          </p:nvPr>
        </p:nvGraphicFramePr>
        <p:xfrm>
          <a:off x="5378662" y="707544"/>
          <a:ext cx="2808314" cy="7772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808314"/>
              </a:tblGrid>
              <a:tr h="187072">
                <a:tc>
                  <a:txBody>
                    <a:bodyPr/>
                    <a:lstStyle/>
                    <a:p>
                      <a:r>
                        <a:rPr lang="en-GB" sz="1100" b="0" dirty="0" smtClean="0"/>
                        <a:t>Eastern referrals</a:t>
                      </a:r>
                      <a:endParaRPr lang="en-GB" sz="1100" b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rgbClr val="CC7B38"/>
                    </a:solidFill>
                  </a:tcPr>
                </a:tc>
              </a:tr>
              <a:tr h="187072"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Central referrals</a:t>
                      </a:r>
                      <a:endParaRPr lang="en-GB" sz="11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rgbClr val="F79646"/>
                    </a:solidFill>
                  </a:tcPr>
                </a:tc>
              </a:tr>
              <a:tr h="187072"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Western referrals</a:t>
                      </a:r>
                      <a:endParaRPr lang="en-GB" sz="11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rgbClr val="FAC3A8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7456271"/>
              </p:ext>
            </p:extLst>
          </p:nvPr>
        </p:nvGraphicFramePr>
        <p:xfrm>
          <a:off x="5369051" y="2276872"/>
          <a:ext cx="2808314" cy="5181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808314"/>
              </a:tblGrid>
              <a:tr h="216024">
                <a:tc>
                  <a:txBody>
                    <a:bodyPr/>
                    <a:lstStyle/>
                    <a:p>
                      <a:r>
                        <a:rPr lang="en-GB" sz="1100" dirty="0" smtClean="0">
                          <a:latin typeface="+mn-lt"/>
                          <a:cs typeface="+mn-cs"/>
                        </a:rPr>
                        <a:t>Male</a:t>
                      </a:r>
                      <a:r>
                        <a:rPr lang="en-GB" sz="1100" baseline="0" dirty="0" smtClean="0">
                          <a:latin typeface="+mn-lt"/>
                          <a:cs typeface="+mn-cs"/>
                        </a:rPr>
                        <a:t> referrals</a:t>
                      </a:r>
                      <a:endParaRPr lang="en-GB" sz="11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rgbClr val="89A54E"/>
                    </a:solidFill>
                  </a:tcPr>
                </a:tc>
              </a:tr>
              <a:tr h="216024"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Female referrals</a:t>
                      </a:r>
                      <a:endParaRPr lang="en-GB" sz="11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rgbClr val="B9CD96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7645871"/>
              </p:ext>
            </p:extLst>
          </p:nvPr>
        </p:nvGraphicFramePr>
        <p:xfrm>
          <a:off x="5364087" y="3573016"/>
          <a:ext cx="2808314" cy="93610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808314"/>
              </a:tblGrid>
              <a:tr h="234026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18-24</a:t>
                      </a:r>
                    </a:p>
                  </a:txBody>
                  <a:tcPr marL="6350" marR="6350" marT="6350" marB="0" anchor="b">
                    <a:solidFill>
                      <a:srgbClr val="3C6494"/>
                    </a:solidFill>
                  </a:tcPr>
                </a:tc>
              </a:tr>
              <a:tr h="234026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25-40</a:t>
                      </a:r>
                    </a:p>
                  </a:txBody>
                  <a:tcPr marL="6350" marR="6350" marT="6350" marB="0" anchor="b">
                    <a:solidFill>
                      <a:srgbClr val="4978B1"/>
                    </a:solidFill>
                  </a:tcPr>
                </a:tc>
              </a:tr>
              <a:tr h="234026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41-65</a:t>
                      </a:r>
                    </a:p>
                  </a:txBody>
                  <a:tcPr marL="6350" marR="6350" marT="6350" marB="0" anchor="b">
                    <a:solidFill>
                      <a:srgbClr val="809BC8"/>
                    </a:solidFill>
                  </a:tcPr>
                </a:tc>
              </a:tr>
              <a:tr h="234026">
                <a:tc>
                  <a:txBody>
                    <a:bodyPr/>
                    <a:lstStyle/>
                    <a:p>
                      <a:pPr algn="l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65+</a:t>
                      </a:r>
                    </a:p>
                  </a:txBody>
                  <a:tcPr marL="6350" marR="6350" marT="6350" marB="0" anchor="b">
                    <a:solidFill>
                      <a:srgbClr val="D5E0EC"/>
                    </a:solidFill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5364087" y="260648"/>
            <a:ext cx="19956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latin typeface="Calibri" panose="020F0502020204030204" pitchFamily="34" charset="0"/>
                <a:cs typeface="Calibri" panose="020F0502020204030204" pitchFamily="34" charset="0"/>
              </a:rPr>
              <a:t>Total referrals - </a:t>
            </a:r>
            <a:r>
              <a:rPr lang="en-GB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527</a:t>
            </a:r>
            <a:endParaRPr lang="en-GB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389130" y="1844824"/>
            <a:ext cx="16716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latin typeface="Calibri" panose="020F0502020204030204" pitchFamily="34" charset="0"/>
                <a:cs typeface="Calibri" panose="020F0502020204030204" pitchFamily="34" charset="0"/>
              </a:rPr>
              <a:t>Referral Gender</a:t>
            </a:r>
            <a:endParaRPr lang="en-GB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389130" y="3140968"/>
            <a:ext cx="18875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latin typeface="Calibri" panose="020F0502020204030204" pitchFamily="34" charset="0"/>
                <a:cs typeface="Calibri" panose="020F0502020204030204" pitchFamily="34" charset="0"/>
              </a:rPr>
              <a:t>Referral age range</a:t>
            </a:r>
            <a:endParaRPr lang="en-GB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155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ustom 2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AC2BB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Elemental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38100" h="3810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3463</TotalTime>
  <Words>419</Words>
  <Application>Microsoft Office PowerPoint</Application>
  <PresentationFormat>On-screen Show (4:3)</PresentationFormat>
  <Paragraphs>69</Paragraphs>
  <Slides>18</Slides>
  <Notes>1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Concourse</vt:lpstr>
      <vt:lpstr>Checkpoint Cymru  Y Flwyddyn Gyntaf The First Year  Anna Baker</vt:lpstr>
      <vt:lpstr>Lleihau aildroseddu a gwella cyfleoedd bywyd Reducing reoffending and improving life chances</vt:lpstr>
      <vt:lpstr>              Covid-19  Sut ‘wnaethom addasu How we adapted</vt:lpstr>
      <vt:lpstr>Er y feirws oedd raid dal ati  Despite the virus we had to continue…</vt:lpstr>
      <vt:lpstr>Newidiadau trwy y Cyfnod Clo Changes through lockdown</vt:lpstr>
      <vt:lpstr>Rhaglen Addysg Cyffuriau Drug Education Programme</vt:lpstr>
      <vt:lpstr>Wrth asesu anghenion y person ac eu cyfeirio ymlaen, lle mae’n briodol a cydweithio efo amrhyw o asiantaethau    By assessing each person’s needs and making relevant referrals where needed and working collaboratively with various agencies</vt:lpstr>
      <vt:lpstr>Anghenion canfyddadwy Identified Needs</vt:lpstr>
      <vt:lpstr>PowerPoint Presentation</vt:lpstr>
      <vt:lpstr>Niferoedd Checkpoint ag RAC Checkpoint Numbers and DEP</vt:lpstr>
      <vt:lpstr>PowerPoint Presentation</vt:lpstr>
      <vt:lpstr>Asiantaethau  Agencies</vt:lpstr>
      <vt:lpstr>Astudiaethau Achos Case Studies</vt:lpstr>
      <vt:lpstr> ‘Really helpful and for the first time in years a feeling that I was not walking alone with my mental health issues and the problems that caused them’</vt:lpstr>
      <vt:lpstr>“Defnyddiol iawn, ag am y tro cynta’ mewn blynyddoedd roeddwn yn teimlo fy mod ddim ar ben fy hyn efo fy mhroblemau iechyd meddwl a’r rhesyma’ a wnaeth achosi nhw”</vt:lpstr>
      <vt:lpstr>Deuddeg Mis Nesaf Next 12 months</vt:lpstr>
      <vt:lpstr>Meddwl Ymlaen Thinking Ahead</vt:lpstr>
      <vt:lpstr>Diolch  Thank you </vt:lpstr>
    </vt:vector>
  </TitlesOfParts>
  <Company>North Wales Police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Baker, Anna (Office of the P&amp;CC)</dc:creator>
  <cp:lastModifiedBy>Baker, Anna (Office of the P&amp;CC)</cp:lastModifiedBy>
  <cp:revision>72</cp:revision>
  <dcterms:created xsi:type="dcterms:W3CDTF">2020-11-09T13:32:05Z</dcterms:created>
  <dcterms:modified xsi:type="dcterms:W3CDTF">2020-11-19T13:41:53Z</dcterms:modified>
</cp:coreProperties>
</file>